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sldIdLst>
    <p:sldId id="256" r:id="rId2"/>
    <p:sldId id="259" r:id="rId3"/>
    <p:sldId id="261" r:id="rId4"/>
    <p:sldId id="278" r:id="rId5"/>
    <p:sldId id="257" r:id="rId6"/>
    <p:sldId id="262" r:id="rId7"/>
    <p:sldId id="263" r:id="rId8"/>
    <p:sldId id="265" r:id="rId9"/>
    <p:sldId id="264" r:id="rId10"/>
    <p:sldId id="266" r:id="rId11"/>
    <p:sldId id="275" r:id="rId12"/>
    <p:sldId id="258" r:id="rId13"/>
    <p:sldId id="260" r:id="rId14"/>
    <p:sldId id="268" r:id="rId15"/>
    <p:sldId id="269" r:id="rId16"/>
    <p:sldId id="270" r:id="rId17"/>
    <p:sldId id="271" r:id="rId18"/>
    <p:sldId id="273" r:id="rId19"/>
    <p:sldId id="272" r:id="rId20"/>
    <p:sldId id="274" r:id="rId21"/>
    <p:sldId id="276" r:id="rId22"/>
    <p:sldId id="281" r:id="rId23"/>
    <p:sldId id="277" r:id="rId24"/>
    <p:sldId id="279" r:id="rId25"/>
    <p:sldId id="280"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E6AA00"/>
    <a:srgbClr val="C79E37"/>
    <a:srgbClr val="202E54"/>
    <a:srgbClr val="6C1A00"/>
    <a:srgbClr val="FF2549"/>
    <a:srgbClr val="1D3A00"/>
    <a:srgbClr val="007033"/>
    <a:srgbClr val="5EEC3C"/>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105" d="100"/>
          <a:sy n="105" d="100"/>
        </p:scale>
        <p:origin x="160" y="4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13</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350110"/>
            <a:ext cx="8246070" cy="1374345"/>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6314" y="2877160"/>
            <a:ext cx="8231372" cy="763525"/>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11/8/2018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46070"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4"/>
          </a:xfrm>
        </p:spPr>
        <p:txBody>
          <a:bodyPr/>
          <a:lstStyle>
            <a:lvl1pPr algn="l">
              <a:defRPr sz="2800">
                <a:solidFill>
                  <a:srgbClr val="0070C0"/>
                </a:solidFill>
              </a:defRPr>
            </a:lvl1pPr>
            <a:lvl2pPr algn="l">
              <a:defRPr>
                <a:solidFill>
                  <a:srgbClr val="0070C0"/>
                </a:solidFill>
              </a:defRPr>
            </a:lvl2pPr>
            <a:lvl3pPr algn="l">
              <a:defRPr>
                <a:solidFill>
                  <a:srgbClr val="0070C0"/>
                </a:solidFill>
              </a:defRPr>
            </a:lvl3pPr>
            <a:lvl4pPr algn="l">
              <a:defRPr>
                <a:solidFill>
                  <a:srgbClr val="0070C0"/>
                </a:solidFill>
              </a:defRPr>
            </a:lvl4pPr>
            <a:lvl5pPr algn="l">
              <a:defRPr>
                <a:solidFill>
                  <a:srgbClr val="0070C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7024430"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5"/>
            <a:ext cx="7024430"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11/8/2018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rgbClr val="0070C0"/>
                </a:solidFill>
              </a:defRPr>
            </a:lvl1pPr>
            <a:lvl2pPr algn="ctr">
              <a:defRPr sz="2000">
                <a:solidFill>
                  <a:srgbClr val="0070C0"/>
                </a:solidFill>
              </a:defRPr>
            </a:lvl2pPr>
            <a:lvl3pPr algn="ctr">
              <a:defRPr sz="1800">
                <a:solidFill>
                  <a:srgbClr val="0070C0"/>
                </a:solidFill>
              </a:defRPr>
            </a:lvl3pPr>
            <a:lvl4pPr algn="ctr">
              <a:defRPr sz="1600">
                <a:solidFill>
                  <a:srgbClr val="0070C0"/>
                </a:solidFill>
              </a:defRPr>
            </a:lvl4pPr>
            <a:lvl5pPr algn="ctr">
              <a:defRPr sz="1600">
                <a:solidFill>
                  <a:srgbClr val="0070C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rgbClr val="0070C0"/>
                </a:solidFill>
              </a:defRPr>
            </a:lvl1pPr>
            <a:lvl2pPr algn="ctr">
              <a:defRPr sz="2000">
                <a:solidFill>
                  <a:srgbClr val="0070C0"/>
                </a:solidFill>
              </a:defRPr>
            </a:lvl2pPr>
            <a:lvl3pPr algn="ctr">
              <a:defRPr sz="1800">
                <a:solidFill>
                  <a:srgbClr val="0070C0"/>
                </a:solidFill>
              </a:defRPr>
            </a:lvl3pPr>
            <a:lvl4pPr algn="ctr">
              <a:defRPr sz="1600">
                <a:solidFill>
                  <a:srgbClr val="0070C0"/>
                </a:solidFill>
              </a:defRPr>
            </a:lvl4pPr>
            <a:lvl5pPr algn="ctr">
              <a:defRPr sz="1600">
                <a:solidFill>
                  <a:srgbClr val="0070C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11/8/2018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image" Target="../media/image10.g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5.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7410" y="1350111"/>
            <a:ext cx="3970330" cy="1221640"/>
          </a:xfrm>
        </p:spPr>
        <p:txBody>
          <a:bodyPr>
            <a:normAutofit/>
          </a:bodyPr>
          <a:lstStyle/>
          <a:p>
            <a:r>
              <a:rPr lang="en-US" sz="2000" dirty="0">
                <a:latin typeface="Book Antiqua" panose="02040602050305030304" pitchFamily="18" charset="0"/>
              </a:rPr>
              <a:t>Restaurant Revenue Prediction using Machine Learning Algorithms</a:t>
            </a:r>
          </a:p>
        </p:txBody>
      </p:sp>
      <p:sp>
        <p:nvSpPr>
          <p:cNvPr id="3" name="Subtitle 2"/>
          <p:cNvSpPr>
            <a:spLocks noGrp="1"/>
          </p:cNvSpPr>
          <p:nvPr>
            <p:ph type="subTitle" idx="1"/>
          </p:nvPr>
        </p:nvSpPr>
        <p:spPr>
          <a:xfrm>
            <a:off x="4724705" y="3029864"/>
            <a:ext cx="4123035" cy="2113635"/>
          </a:xfrm>
        </p:spPr>
        <p:txBody>
          <a:bodyPr>
            <a:noAutofit/>
          </a:bodyPr>
          <a:lstStyle/>
          <a:p>
            <a:r>
              <a:rPr lang="en-US" sz="1900" dirty="0">
                <a:latin typeface="Aldhabi" panose="01000000000000000000" pitchFamily="2" charset="-78"/>
                <a:cs typeface="Aldhabi" panose="01000000000000000000" pitchFamily="2" charset="-78"/>
              </a:rPr>
              <a:t>Introduction to Data Science DS 501</a:t>
            </a:r>
          </a:p>
          <a:p>
            <a:r>
              <a:rPr lang="en-US" sz="1900" dirty="0">
                <a:latin typeface="Aldhabi" panose="01000000000000000000" pitchFamily="2" charset="-78"/>
                <a:cs typeface="Aldhabi" panose="01000000000000000000" pitchFamily="2" charset="-78"/>
              </a:rPr>
              <a:t>Professor Nathaniel D. Bastian</a:t>
            </a:r>
          </a:p>
          <a:p>
            <a:r>
              <a:rPr lang="en-US" sz="1900" dirty="0">
                <a:latin typeface="Aldhabi" panose="01000000000000000000" pitchFamily="2" charset="-78"/>
                <a:cs typeface="Aldhabi" panose="01000000000000000000" pitchFamily="2" charset="-78"/>
              </a:rPr>
              <a:t>Presented By Team 5-</a:t>
            </a:r>
          </a:p>
          <a:p>
            <a:r>
              <a:rPr lang="en-US" sz="1900" dirty="0">
                <a:latin typeface="Aldhabi" panose="020B0604020202020204" pitchFamily="2" charset="-78"/>
                <a:cs typeface="Aldhabi" panose="020B0604020202020204" pitchFamily="2" charset="-78"/>
              </a:rPr>
              <a:t>Muhammad </a:t>
            </a:r>
            <a:r>
              <a:rPr lang="en-US" sz="1900" dirty="0" err="1">
                <a:latin typeface="Aldhabi" panose="020B0604020202020204" pitchFamily="2" charset="-78"/>
                <a:cs typeface="Aldhabi" panose="020B0604020202020204" pitchFamily="2" charset="-78"/>
              </a:rPr>
              <a:t>Ehtisham</a:t>
            </a:r>
            <a:r>
              <a:rPr lang="en-US" sz="1900" dirty="0">
                <a:latin typeface="Aldhabi" panose="020B0604020202020204" pitchFamily="2" charset="-78"/>
                <a:cs typeface="Aldhabi" panose="020B0604020202020204" pitchFamily="2" charset="-78"/>
              </a:rPr>
              <a:t> Abid</a:t>
            </a:r>
          </a:p>
          <a:p>
            <a:r>
              <a:rPr lang="en-US" sz="1900" dirty="0" err="1">
                <a:latin typeface="Aldhabi" panose="020B0604020202020204" pitchFamily="2" charset="-78"/>
                <a:cs typeface="Aldhabi" panose="020B0604020202020204" pitchFamily="2" charset="-78"/>
              </a:rPr>
              <a:t>Rushabh</a:t>
            </a:r>
            <a:r>
              <a:rPr lang="en-US" sz="1900" dirty="0">
                <a:latin typeface="Aldhabi" panose="020B0604020202020204" pitchFamily="2" charset="-78"/>
                <a:cs typeface="Aldhabi" panose="020B0604020202020204" pitchFamily="2" charset="-78"/>
              </a:rPr>
              <a:t> </a:t>
            </a:r>
            <a:r>
              <a:rPr lang="en-US" sz="1900" dirty="0" err="1">
                <a:latin typeface="Aldhabi" panose="020B0604020202020204" pitchFamily="2" charset="-78"/>
                <a:cs typeface="Aldhabi" panose="020B0604020202020204" pitchFamily="2" charset="-78"/>
              </a:rPr>
              <a:t>Lodha</a:t>
            </a:r>
            <a:endParaRPr lang="en-US" sz="1900" dirty="0">
              <a:latin typeface="Aldhabi" panose="020B0604020202020204" pitchFamily="2" charset="-78"/>
              <a:cs typeface="Aldhabi" panose="020B0604020202020204" pitchFamily="2" charset="-78"/>
            </a:endParaRPr>
          </a:p>
          <a:p>
            <a:r>
              <a:rPr lang="en-US" sz="1900" dirty="0">
                <a:latin typeface="Aldhabi" panose="020B0604020202020204" pitchFamily="2" charset="-78"/>
                <a:cs typeface="Aldhabi" panose="020B0604020202020204" pitchFamily="2" charset="-78"/>
              </a:rPr>
              <a:t>Sneha Shete</a:t>
            </a:r>
          </a:p>
        </p:txBody>
      </p:sp>
      <p:pic>
        <p:nvPicPr>
          <p:cNvPr id="4" name="Audio 3">
            <a:hlinkClick r:id="" action="ppaction://media"/>
            <a:extLst>
              <a:ext uri="{FF2B5EF4-FFF2-40B4-BE49-F238E27FC236}">
                <a16:creationId xmlns:a16="http://schemas.microsoft.com/office/drawing/2014/main" id="{D4969307-8627-42FB-B601-750B210224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spd="slow" p14:dur="2000" advTm="15529"/>
    </mc:Choice>
    <mc:Fallback>
      <p:transition spd="slow" advTm="15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1FB1-4895-4662-B76B-61E6F4EC9FC9}"/>
              </a:ext>
            </a:extLst>
          </p:cNvPr>
          <p:cNvSpPr>
            <a:spLocks noGrp="1"/>
          </p:cNvSpPr>
          <p:nvPr>
            <p:ph type="title"/>
          </p:nvPr>
        </p:nvSpPr>
        <p:spPr>
          <a:xfrm>
            <a:off x="4877410" y="128470"/>
            <a:ext cx="3970330" cy="763525"/>
          </a:xfrm>
        </p:spPr>
        <p:txBody>
          <a:bodyPr>
            <a:normAutofit fontScale="90000"/>
          </a:bodyPr>
          <a:lstStyle/>
          <a:p>
            <a:pPr algn="ctr"/>
            <a:r>
              <a:rPr lang="en-US" dirty="0">
                <a:latin typeface="Aldhabi" panose="01000000000000000000" pitchFamily="2" charset="-78"/>
                <a:cs typeface="Aldhabi" panose="01000000000000000000" pitchFamily="2" charset="-78"/>
              </a:rPr>
              <a:t>Revenue </a:t>
            </a:r>
            <a:br>
              <a:rPr lang="en-US" dirty="0">
                <a:latin typeface="Aldhabi" panose="01000000000000000000" pitchFamily="2" charset="-78"/>
                <a:cs typeface="Aldhabi" panose="01000000000000000000" pitchFamily="2" charset="-78"/>
              </a:rPr>
            </a:br>
            <a:r>
              <a:rPr lang="en-US" dirty="0">
                <a:latin typeface="Aldhabi" panose="01000000000000000000" pitchFamily="2" charset="-78"/>
                <a:cs typeface="Aldhabi" panose="01000000000000000000" pitchFamily="2" charset="-78"/>
              </a:rPr>
              <a:t>vs </a:t>
            </a:r>
            <a:br>
              <a:rPr lang="en-US" dirty="0">
                <a:latin typeface="Aldhabi" panose="01000000000000000000" pitchFamily="2" charset="-78"/>
                <a:cs typeface="Aldhabi" panose="01000000000000000000" pitchFamily="2" charset="-78"/>
              </a:rPr>
            </a:br>
            <a:r>
              <a:rPr lang="en-US" dirty="0">
                <a:latin typeface="Aldhabi" panose="01000000000000000000" pitchFamily="2" charset="-78"/>
                <a:cs typeface="Aldhabi" panose="01000000000000000000" pitchFamily="2" charset="-78"/>
              </a:rPr>
              <a:t>Month Commencement</a:t>
            </a:r>
          </a:p>
        </p:txBody>
      </p:sp>
      <p:pic>
        <p:nvPicPr>
          <p:cNvPr id="4" name="Content Placeholder 3">
            <a:extLst>
              <a:ext uri="{FF2B5EF4-FFF2-40B4-BE49-F238E27FC236}">
                <a16:creationId xmlns:a16="http://schemas.microsoft.com/office/drawing/2014/main" id="{4F5D05B7-7574-44D1-837C-7FB5BB1FEC38}"/>
              </a:ext>
            </a:extLst>
          </p:cNvPr>
          <p:cNvPicPr>
            <a:picLocks noGrp="1"/>
          </p:cNvPicPr>
          <p:nvPr>
            <p:ph idx="1"/>
          </p:nvPr>
        </p:nvPicPr>
        <p:blipFill>
          <a:blip r:embed="rId4"/>
          <a:stretch>
            <a:fillRect/>
          </a:stretch>
        </p:blipFill>
        <p:spPr>
          <a:xfrm>
            <a:off x="1517900" y="1350109"/>
            <a:ext cx="5770444" cy="3512403"/>
          </a:xfrm>
          <a:prstGeom prst="rect">
            <a:avLst/>
          </a:prstGeom>
          <a:ln w="12700">
            <a:solidFill>
              <a:schemeClr val="tx1"/>
            </a:solidFill>
          </a:ln>
        </p:spPr>
      </p:pic>
      <p:pic>
        <p:nvPicPr>
          <p:cNvPr id="3" name="Audio 2">
            <a:hlinkClick r:id="" action="ppaction://media"/>
            <a:extLst>
              <a:ext uri="{FF2B5EF4-FFF2-40B4-BE49-F238E27FC236}">
                <a16:creationId xmlns:a16="http://schemas.microsoft.com/office/drawing/2014/main" id="{0805999C-2CFD-4B6C-B1E7-FB39705261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148091381"/>
      </p:ext>
    </p:extLst>
  </p:cSld>
  <p:clrMapOvr>
    <a:masterClrMapping/>
  </p:clrMapOvr>
  <mc:AlternateContent xmlns:mc="http://schemas.openxmlformats.org/markup-compatibility/2006">
    <mc:Choice xmlns:p14="http://schemas.microsoft.com/office/powerpoint/2010/main" Requires="p14">
      <p:transition spd="slow" p14:dur="2000" advTm="25424"/>
    </mc:Choice>
    <mc:Fallback>
      <p:transition spd="slow" advTm="25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3F6F6-0864-453B-9E1C-6F85C3EE1D25}"/>
              </a:ext>
            </a:extLst>
          </p:cNvPr>
          <p:cNvSpPr>
            <a:spLocks noGrp="1"/>
          </p:cNvSpPr>
          <p:nvPr>
            <p:ph type="title"/>
          </p:nvPr>
        </p:nvSpPr>
        <p:spPr/>
        <p:txBody>
          <a:bodyPr>
            <a:normAutofit/>
          </a:bodyPr>
          <a:lstStyle/>
          <a:p>
            <a:r>
              <a:rPr lang="en-US" dirty="0">
                <a:effectLst/>
                <a:latin typeface="Aldhabi" panose="01000000000000000000" pitchFamily="2" charset="-78"/>
                <a:cs typeface="Aldhabi" panose="01000000000000000000" pitchFamily="2" charset="-78"/>
              </a:rPr>
              <a:t>8. Proposed Methodologies</a:t>
            </a:r>
          </a:p>
        </p:txBody>
      </p:sp>
      <p:sp>
        <p:nvSpPr>
          <p:cNvPr id="3" name="Content Placeholder 2">
            <a:extLst>
              <a:ext uri="{FF2B5EF4-FFF2-40B4-BE49-F238E27FC236}">
                <a16:creationId xmlns:a16="http://schemas.microsoft.com/office/drawing/2014/main" id="{767F214C-C171-4641-90AA-5E4449D0539B}"/>
              </a:ext>
            </a:extLst>
          </p:cNvPr>
          <p:cNvSpPr>
            <a:spLocks noGrp="1"/>
          </p:cNvSpPr>
          <p:nvPr>
            <p:ph idx="1"/>
          </p:nvPr>
        </p:nvSpPr>
        <p:spPr>
          <a:xfrm>
            <a:off x="448966" y="1350110"/>
            <a:ext cx="8246070" cy="3512214"/>
          </a:xfrm>
        </p:spPr>
        <p:txBody>
          <a:bodyPr>
            <a:normAutofit fontScale="62500" lnSpcReduction="20000"/>
          </a:bodyPr>
          <a:lstStyle/>
          <a:p>
            <a:r>
              <a:rPr lang="en-US" dirty="0">
                <a:latin typeface="Aldhabi" panose="01000000000000000000" pitchFamily="2" charset="-78"/>
                <a:cs typeface="Aldhabi" panose="01000000000000000000" pitchFamily="2" charset="-78"/>
              </a:rPr>
              <a:t>Prediction of Restaurant Revenue on the test set is obtained by following predictive models:</a:t>
            </a:r>
          </a:p>
          <a:p>
            <a:pPr lvl="1"/>
            <a:r>
              <a:rPr lang="en-US" dirty="0">
                <a:latin typeface="Aldhabi" panose="01000000000000000000" pitchFamily="2" charset="-78"/>
                <a:cs typeface="Aldhabi" panose="01000000000000000000" pitchFamily="2" charset="-78"/>
              </a:rPr>
              <a:t>Random Forest</a:t>
            </a:r>
          </a:p>
          <a:p>
            <a:pPr lvl="1"/>
            <a:r>
              <a:rPr lang="en-US" dirty="0">
                <a:latin typeface="Aldhabi" panose="01000000000000000000" pitchFamily="2" charset="-78"/>
                <a:cs typeface="Aldhabi" panose="01000000000000000000" pitchFamily="2" charset="-78"/>
              </a:rPr>
              <a:t>Logistic Regression</a:t>
            </a:r>
          </a:p>
          <a:p>
            <a:pPr lvl="1"/>
            <a:r>
              <a:rPr lang="en-US" dirty="0">
                <a:latin typeface="Aldhabi" panose="01000000000000000000" pitchFamily="2" charset="-78"/>
                <a:cs typeface="Aldhabi" panose="01000000000000000000" pitchFamily="2" charset="-78"/>
              </a:rPr>
              <a:t>Lasso Regression</a:t>
            </a:r>
          </a:p>
          <a:p>
            <a:pPr lvl="1"/>
            <a:r>
              <a:rPr lang="en-US" dirty="0">
                <a:latin typeface="Aldhabi" panose="01000000000000000000" pitchFamily="2" charset="-78"/>
                <a:cs typeface="Aldhabi" panose="01000000000000000000" pitchFamily="2" charset="-78"/>
              </a:rPr>
              <a:t>Ridge Regression</a:t>
            </a:r>
          </a:p>
          <a:p>
            <a:pPr lvl="1"/>
            <a:r>
              <a:rPr lang="en-US" dirty="0">
                <a:latin typeface="Aldhabi" panose="01000000000000000000" pitchFamily="2" charset="-78"/>
                <a:cs typeface="Aldhabi" panose="01000000000000000000" pitchFamily="2" charset="-78"/>
              </a:rPr>
              <a:t>Principal Component Regression</a:t>
            </a:r>
          </a:p>
          <a:p>
            <a:pPr lvl="1"/>
            <a:r>
              <a:rPr lang="en-US" dirty="0">
                <a:latin typeface="Aldhabi" panose="01000000000000000000" pitchFamily="2" charset="-78"/>
                <a:cs typeface="Aldhabi" panose="01000000000000000000" pitchFamily="2" charset="-78"/>
              </a:rPr>
              <a:t>Partial Least Square</a:t>
            </a:r>
          </a:p>
          <a:p>
            <a:pPr lvl="1"/>
            <a:r>
              <a:rPr lang="en-US" dirty="0">
                <a:latin typeface="Aldhabi" panose="01000000000000000000" pitchFamily="2" charset="-78"/>
                <a:cs typeface="Aldhabi" panose="01000000000000000000" pitchFamily="2" charset="-78"/>
              </a:rPr>
              <a:t>Backward Selection</a:t>
            </a:r>
          </a:p>
          <a:p>
            <a:pPr lvl="1"/>
            <a:r>
              <a:rPr lang="en-US" dirty="0">
                <a:latin typeface="Aldhabi" panose="01000000000000000000" pitchFamily="2" charset="-78"/>
                <a:cs typeface="Aldhabi" panose="01000000000000000000" pitchFamily="2" charset="-78"/>
              </a:rPr>
              <a:t>Stepwise Selection</a:t>
            </a:r>
          </a:p>
          <a:p>
            <a:pPr lvl="1"/>
            <a:r>
              <a:rPr lang="en-US" dirty="0">
                <a:latin typeface="Aldhabi" panose="01000000000000000000" pitchFamily="2" charset="-78"/>
                <a:cs typeface="Aldhabi" panose="01000000000000000000" pitchFamily="2" charset="-78"/>
              </a:rPr>
              <a:t>Linear Regression</a:t>
            </a:r>
          </a:p>
          <a:p>
            <a:pPr lvl="1"/>
            <a:r>
              <a:rPr lang="en-US" dirty="0">
                <a:latin typeface="Aldhabi" panose="01000000000000000000" pitchFamily="2" charset="-78"/>
                <a:cs typeface="Aldhabi" panose="01000000000000000000" pitchFamily="2" charset="-78"/>
              </a:rPr>
              <a:t>Gradient Boosting Machine</a:t>
            </a:r>
          </a:p>
          <a:p>
            <a:pPr lvl="1"/>
            <a:r>
              <a:rPr lang="en-US" dirty="0">
                <a:latin typeface="Aldhabi" panose="01000000000000000000" pitchFamily="2" charset="-78"/>
                <a:cs typeface="Aldhabi" panose="01000000000000000000" pitchFamily="2" charset="-78"/>
              </a:rPr>
              <a:t>Support Vector Machine</a:t>
            </a:r>
          </a:p>
        </p:txBody>
      </p:sp>
      <p:pic>
        <p:nvPicPr>
          <p:cNvPr id="4" name="Audio 3">
            <a:hlinkClick r:id="" action="ppaction://media"/>
            <a:extLst>
              <a:ext uri="{FF2B5EF4-FFF2-40B4-BE49-F238E27FC236}">
                <a16:creationId xmlns:a16="http://schemas.microsoft.com/office/drawing/2014/main" id="{4D1977C2-F84A-4A69-BE34-6F01D60917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20439772"/>
      </p:ext>
    </p:extLst>
  </p:cSld>
  <p:clrMapOvr>
    <a:masterClrMapping/>
  </p:clrMapOvr>
  <mc:AlternateContent xmlns:mc="http://schemas.openxmlformats.org/markup-compatibility/2006">
    <mc:Choice xmlns:p14="http://schemas.microsoft.com/office/powerpoint/2010/main" Requires="p14">
      <p:transition spd="slow" p14:dur="2000" advTm="13322"/>
    </mc:Choice>
    <mc:Fallback>
      <p:transition spd="slow" advTm="13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536879" y="433881"/>
            <a:ext cx="4040188" cy="1221640"/>
          </a:xfrm>
        </p:spPr>
        <p:txBody>
          <a:bodyPr>
            <a:noAutofit/>
          </a:bodyPr>
          <a:lstStyle/>
          <a:p>
            <a:pPr algn="l"/>
            <a:r>
              <a:rPr lang="en-US" sz="2800" dirty="0">
                <a:latin typeface="Aldhabi" panose="01000000000000000000" pitchFamily="2" charset="-78"/>
                <a:cs typeface="Aldhabi" panose="01000000000000000000" pitchFamily="2" charset="-78"/>
              </a:rPr>
              <a:t>Random Forest</a:t>
            </a:r>
          </a:p>
        </p:txBody>
      </p:sp>
      <p:sp>
        <p:nvSpPr>
          <p:cNvPr id="6" name="Content Placeholder 5"/>
          <p:cNvSpPr>
            <a:spLocks noGrp="1"/>
          </p:cNvSpPr>
          <p:nvPr>
            <p:ph sz="half" idx="2"/>
          </p:nvPr>
        </p:nvSpPr>
        <p:spPr>
          <a:xfrm>
            <a:off x="536878" y="1808227"/>
            <a:ext cx="7700042" cy="3359508"/>
          </a:xfrm>
        </p:spPr>
        <p:txBody>
          <a:bodyPr>
            <a:normAutofit/>
          </a:bodyPr>
          <a:lstStyle/>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Random forest is an ensemble of decision trees created using random variable selection and bootstrap aggregating. At each node of the tree, the split is created according to the random subset of the variables.</a:t>
            </a:r>
          </a:p>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Model in R using Random Forest:</a:t>
            </a:r>
          </a:p>
          <a:p>
            <a:pPr marL="0" indent="0" algn="l">
              <a:buNone/>
            </a:pPr>
            <a:endParaRPr lang="en-US" dirty="0">
              <a:latin typeface="Aldhabi" panose="01000000000000000000" pitchFamily="2" charset="-78"/>
              <a:cs typeface="Aldhabi" panose="01000000000000000000" pitchFamily="2" charset="-78"/>
            </a:endParaRPr>
          </a:p>
          <a:p>
            <a:pPr marL="0" indent="0" algn="l">
              <a:buNone/>
            </a:pPr>
            <a:endParaRPr lang="en-US" dirty="0">
              <a:latin typeface="Aldhabi" panose="01000000000000000000" pitchFamily="2" charset="-78"/>
              <a:cs typeface="Aldhabi" panose="01000000000000000000" pitchFamily="2" charset="-78"/>
            </a:endParaRPr>
          </a:p>
        </p:txBody>
      </p:sp>
      <p:graphicFrame>
        <p:nvGraphicFramePr>
          <p:cNvPr id="9" name="Table 8">
            <a:extLst>
              <a:ext uri="{FF2B5EF4-FFF2-40B4-BE49-F238E27FC236}">
                <a16:creationId xmlns:a16="http://schemas.microsoft.com/office/drawing/2014/main" id="{94FC35E0-545A-42BB-94BD-A4F0E4E2DA48}"/>
              </a:ext>
            </a:extLst>
          </p:cNvPr>
          <p:cNvGraphicFramePr>
            <a:graphicFrameLocks noGrp="1"/>
          </p:cNvGraphicFramePr>
          <p:nvPr>
            <p:extLst>
              <p:ext uri="{D42A27DB-BD31-4B8C-83A1-F6EECF244321}">
                <p14:modId xmlns:p14="http://schemas.microsoft.com/office/powerpoint/2010/main" val="947554516"/>
              </p:ext>
            </p:extLst>
          </p:nvPr>
        </p:nvGraphicFramePr>
        <p:xfrm>
          <a:off x="601670" y="3640684"/>
          <a:ext cx="6042993" cy="1371600"/>
        </p:xfrm>
        <a:graphic>
          <a:graphicData uri="http://schemas.openxmlformats.org/drawingml/2006/table">
            <a:tbl>
              <a:tblPr firstRow="1" bandRow="1">
                <a:tableStyleId>{5C22544A-7EE6-4342-B048-85BDC9FD1C3A}</a:tableStyleId>
              </a:tblPr>
              <a:tblGrid>
                <a:gridCol w="6042993">
                  <a:extLst>
                    <a:ext uri="{9D8B030D-6E8A-4147-A177-3AD203B41FA5}">
                      <a16:colId xmlns:a16="http://schemas.microsoft.com/office/drawing/2014/main" val="1669092657"/>
                    </a:ext>
                  </a:extLst>
                </a:gridCol>
              </a:tblGrid>
              <a:tr h="1221641">
                <a:tc>
                  <a:txBody>
                    <a:bodyPr/>
                    <a:lstStyle/>
                    <a:p>
                      <a:pPr marL="0" indent="0" algn="l">
                        <a:buNone/>
                      </a:pPr>
                      <a:r>
                        <a:rPr lang="en-US" sz="2200" b="0" i="1" dirty="0">
                          <a:solidFill>
                            <a:srgbClr val="0070C0"/>
                          </a:solidFill>
                          <a:latin typeface="Aldhabi" panose="01000000000000000000" pitchFamily="2" charset="-78"/>
                          <a:cs typeface="Aldhabi" panose="01000000000000000000" pitchFamily="2" charset="-78"/>
                        </a:rPr>
                        <a:t>fit = </a:t>
                      </a:r>
                      <a:r>
                        <a:rPr lang="en-US" sz="2200" b="0" i="1" dirty="0" err="1">
                          <a:solidFill>
                            <a:srgbClr val="0070C0"/>
                          </a:solidFill>
                          <a:latin typeface="Aldhabi" panose="01000000000000000000" pitchFamily="2" charset="-78"/>
                          <a:cs typeface="Aldhabi" panose="01000000000000000000" pitchFamily="2" charset="-78"/>
                        </a:rPr>
                        <a:t>randomForest</a:t>
                      </a:r>
                      <a:r>
                        <a:rPr lang="en-US" sz="2200" b="0" i="1" dirty="0">
                          <a:solidFill>
                            <a:srgbClr val="0070C0"/>
                          </a:solidFill>
                          <a:latin typeface="Aldhabi" panose="01000000000000000000" pitchFamily="2" charset="-78"/>
                          <a:cs typeface="Aldhabi" panose="01000000000000000000" pitchFamily="2" charset="-78"/>
                        </a:rPr>
                        <a:t>(revenue~., train, </a:t>
                      </a:r>
                      <a:r>
                        <a:rPr lang="en-US" sz="2200" b="0" i="1" dirty="0" err="1">
                          <a:solidFill>
                            <a:srgbClr val="0070C0"/>
                          </a:solidFill>
                          <a:latin typeface="Aldhabi" panose="01000000000000000000" pitchFamily="2" charset="-78"/>
                          <a:cs typeface="Aldhabi" panose="01000000000000000000" pitchFamily="2" charset="-78"/>
                        </a:rPr>
                        <a:t>ntree</a:t>
                      </a:r>
                      <a:r>
                        <a:rPr lang="en-US" sz="2200" b="0" i="1" dirty="0">
                          <a:solidFill>
                            <a:srgbClr val="0070C0"/>
                          </a:solidFill>
                          <a:latin typeface="Aldhabi" panose="01000000000000000000" pitchFamily="2" charset="-78"/>
                          <a:cs typeface="Aldhabi" panose="01000000000000000000" pitchFamily="2" charset="-78"/>
                        </a:rPr>
                        <a:t> = 1000) </a:t>
                      </a:r>
                      <a:r>
                        <a:rPr lang="en-US" sz="2200" b="0" i="1" dirty="0" err="1">
                          <a:solidFill>
                            <a:srgbClr val="0070C0"/>
                          </a:solidFill>
                          <a:latin typeface="Aldhabi" panose="01000000000000000000" pitchFamily="2" charset="-78"/>
                          <a:cs typeface="Aldhabi" panose="01000000000000000000" pitchFamily="2" charset="-78"/>
                        </a:rPr>
                        <a:t>varImpPlot</a:t>
                      </a:r>
                      <a:r>
                        <a:rPr lang="en-US" sz="2200" b="0" i="1" dirty="0">
                          <a:solidFill>
                            <a:srgbClr val="0070C0"/>
                          </a:solidFill>
                          <a:latin typeface="Aldhabi" panose="01000000000000000000" pitchFamily="2" charset="-78"/>
                          <a:cs typeface="Aldhabi" panose="01000000000000000000" pitchFamily="2" charset="-78"/>
                        </a:rPr>
                        <a:t>(fit)</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predrf</a:t>
                      </a:r>
                      <a:r>
                        <a:rPr lang="en-US" sz="2200" b="0" i="1" dirty="0">
                          <a:solidFill>
                            <a:srgbClr val="0070C0"/>
                          </a:solidFill>
                          <a:latin typeface="Aldhabi" panose="01000000000000000000" pitchFamily="2" charset="-78"/>
                          <a:cs typeface="Aldhabi" panose="01000000000000000000" pitchFamily="2" charset="-78"/>
                        </a:rPr>
                        <a:t> = predict(fit, test, type = "response")</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Predrf</a:t>
                      </a:r>
                      <a:endParaRPr lang="en-US" sz="2200" b="0" i="1" dirty="0">
                        <a:solidFill>
                          <a:srgbClr val="0070C0"/>
                        </a:solidFill>
                        <a:latin typeface="Aldhabi" panose="01000000000000000000" pitchFamily="2" charset="-78"/>
                        <a:cs typeface="Aldhabi" panose="01000000000000000000" pitchFamily="2" charset="-78"/>
                      </a:endParaRPr>
                    </a:p>
                    <a:p>
                      <a:endParaRPr lang="en-US" dirty="0">
                        <a:solidFill>
                          <a:srgbClr val="0070C0"/>
                        </a:solidFill>
                      </a:endParaRPr>
                    </a:p>
                  </a:txBody>
                  <a:tcPr>
                    <a:noFill/>
                  </a:tcPr>
                </a:tc>
                <a:extLst>
                  <a:ext uri="{0D108BD9-81ED-4DB2-BD59-A6C34878D82A}">
                    <a16:rowId xmlns:a16="http://schemas.microsoft.com/office/drawing/2014/main" val="601100490"/>
                  </a:ext>
                </a:extLst>
              </a:tr>
            </a:tbl>
          </a:graphicData>
        </a:graphic>
      </p:graphicFrame>
      <p:pic>
        <p:nvPicPr>
          <p:cNvPr id="2" name="Audio 1">
            <a:hlinkClick r:id="" action="ppaction://media"/>
            <a:extLst>
              <a:ext uri="{FF2B5EF4-FFF2-40B4-BE49-F238E27FC236}">
                <a16:creationId xmlns:a16="http://schemas.microsoft.com/office/drawing/2014/main" id="{38A602E8-0799-493F-A38B-706FDC4B3F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mc:Choice xmlns:p14="http://schemas.microsoft.com/office/powerpoint/2010/main" Requires="p14">
      <p:transition spd="slow" p14:dur="2000" advTm="24932"/>
    </mc:Choice>
    <mc:Fallback>
      <p:transition spd="slow" advTm="24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DDBF48-045E-4D0C-AF0A-D50F3AA2B77B}"/>
              </a:ext>
            </a:extLst>
          </p:cNvPr>
          <p:cNvPicPr/>
          <p:nvPr/>
        </p:nvPicPr>
        <p:blipFill>
          <a:blip r:embed="rId5"/>
          <a:stretch>
            <a:fillRect/>
          </a:stretch>
        </p:blipFill>
        <p:spPr>
          <a:xfrm>
            <a:off x="2103755" y="1502815"/>
            <a:ext cx="4936490" cy="3081020"/>
          </a:xfrm>
          <a:prstGeom prst="rect">
            <a:avLst/>
          </a:prstGeom>
          <a:ln w="12700">
            <a:solidFill>
              <a:schemeClr val="tx1"/>
            </a:solidFill>
          </a:ln>
        </p:spPr>
      </p:pic>
      <p:sp>
        <p:nvSpPr>
          <p:cNvPr id="2" name="TextBox 1">
            <a:extLst>
              <a:ext uri="{FF2B5EF4-FFF2-40B4-BE49-F238E27FC236}">
                <a16:creationId xmlns:a16="http://schemas.microsoft.com/office/drawing/2014/main" id="{F0E1894E-3FA2-4280-89E5-20D37BE764B8}"/>
              </a:ext>
            </a:extLst>
          </p:cNvPr>
          <p:cNvSpPr txBox="1"/>
          <p:nvPr/>
        </p:nvSpPr>
        <p:spPr>
          <a:xfrm>
            <a:off x="3503065" y="4556915"/>
            <a:ext cx="2901395" cy="461665"/>
          </a:xfrm>
          <a:prstGeom prst="rect">
            <a:avLst/>
          </a:prstGeom>
          <a:noFill/>
        </p:spPr>
        <p:txBody>
          <a:bodyPr wrap="square" rtlCol="0">
            <a:spAutoFit/>
          </a:bodyPr>
          <a:lstStyle/>
          <a:p>
            <a:r>
              <a:rPr lang="en-US" sz="2400" dirty="0">
                <a:latin typeface="Aldhabi" panose="01000000000000000000" pitchFamily="2" charset="-78"/>
                <a:cs typeface="Aldhabi" panose="01000000000000000000" pitchFamily="2" charset="-78"/>
              </a:rPr>
              <a:t>Variable Importance Plot</a:t>
            </a:r>
          </a:p>
        </p:txBody>
      </p:sp>
      <p:pic>
        <p:nvPicPr>
          <p:cNvPr id="3" name="Audio 2">
            <a:hlinkClick r:id="" action="ppaction://media"/>
            <a:extLst>
              <a:ext uri="{FF2B5EF4-FFF2-40B4-BE49-F238E27FC236}">
                <a16:creationId xmlns:a16="http://schemas.microsoft.com/office/drawing/2014/main" id="{4EAF080C-E12C-4A88-B650-818B28FAA9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09100692"/>
      </p:ext>
    </p:extLst>
  </p:cSld>
  <p:clrMapOvr>
    <a:masterClrMapping/>
  </p:clrMapOvr>
  <mc:AlternateContent xmlns:mc="http://schemas.openxmlformats.org/markup-compatibility/2006">
    <mc:Choice xmlns:p14="http://schemas.microsoft.com/office/powerpoint/2010/main" Requires="p14">
      <p:transition spd="slow" p14:dur="2000" advTm="37936"/>
    </mc:Choice>
    <mc:Fallback>
      <p:transition spd="slow" advTm="37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7656" y="281175"/>
            <a:ext cx="5191970" cy="763525"/>
          </a:xfrm>
        </p:spPr>
        <p:txBody>
          <a:bodyPr>
            <a:normAutofit/>
          </a:bodyPr>
          <a:lstStyle/>
          <a:p>
            <a:endParaRPr lang="en-US" dirty="0">
              <a:latin typeface="Aldhabi" panose="01000000000000000000" pitchFamily="2" charset="-78"/>
              <a:cs typeface="Aldhabi" panose="01000000000000000000" pitchFamily="2" charset="-78"/>
            </a:endParaRPr>
          </a:p>
        </p:txBody>
      </p:sp>
      <p:sp>
        <p:nvSpPr>
          <p:cNvPr id="5" name="Text Placeholder 4"/>
          <p:cNvSpPr>
            <a:spLocks noGrp="1"/>
          </p:cNvSpPr>
          <p:nvPr>
            <p:ph type="body" idx="1"/>
          </p:nvPr>
        </p:nvSpPr>
        <p:spPr>
          <a:xfrm>
            <a:off x="536879" y="433881"/>
            <a:ext cx="4040188" cy="1221640"/>
          </a:xfrm>
        </p:spPr>
        <p:txBody>
          <a:bodyPr>
            <a:noAutofit/>
          </a:bodyPr>
          <a:lstStyle/>
          <a:p>
            <a:pPr algn="l"/>
            <a:r>
              <a:rPr lang="en-US" sz="2800" dirty="0">
                <a:latin typeface="Aldhabi" panose="01000000000000000000" pitchFamily="2" charset="-78"/>
                <a:cs typeface="Aldhabi" panose="01000000000000000000" pitchFamily="2" charset="-78"/>
              </a:rPr>
              <a:t>Gradient Boosting Machine</a:t>
            </a:r>
          </a:p>
        </p:txBody>
      </p:sp>
      <p:sp>
        <p:nvSpPr>
          <p:cNvPr id="6" name="Content Placeholder 5"/>
          <p:cNvSpPr>
            <a:spLocks noGrp="1"/>
          </p:cNvSpPr>
          <p:nvPr>
            <p:ph sz="half" idx="2"/>
          </p:nvPr>
        </p:nvSpPr>
        <p:spPr>
          <a:xfrm>
            <a:off x="536878" y="1808227"/>
            <a:ext cx="7700042" cy="3359508"/>
          </a:xfrm>
        </p:spPr>
        <p:txBody>
          <a:bodyPr>
            <a:normAutofit/>
          </a:bodyPr>
          <a:lstStyle/>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GBM produces a prediction model in the form of an ensemble of weak prediction models which typically are decision trees. This model is used to handle variety of loss function. </a:t>
            </a:r>
          </a:p>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Model in R using Random Forest:</a:t>
            </a:r>
          </a:p>
          <a:p>
            <a:pPr marL="0" indent="0" algn="l">
              <a:buNone/>
            </a:pPr>
            <a:endParaRPr lang="en-US" dirty="0">
              <a:latin typeface="Aldhabi" panose="01000000000000000000" pitchFamily="2" charset="-78"/>
              <a:cs typeface="Aldhabi" panose="01000000000000000000" pitchFamily="2" charset="-78"/>
            </a:endParaRPr>
          </a:p>
          <a:p>
            <a:pPr marL="0" indent="0" algn="l">
              <a:buNone/>
            </a:pPr>
            <a:endParaRPr lang="en-US" dirty="0">
              <a:latin typeface="Aldhabi" panose="01000000000000000000" pitchFamily="2" charset="-78"/>
              <a:cs typeface="Aldhabi" panose="01000000000000000000" pitchFamily="2" charset="-78"/>
            </a:endParaRPr>
          </a:p>
        </p:txBody>
      </p:sp>
      <p:graphicFrame>
        <p:nvGraphicFramePr>
          <p:cNvPr id="9" name="Table 8">
            <a:extLst>
              <a:ext uri="{FF2B5EF4-FFF2-40B4-BE49-F238E27FC236}">
                <a16:creationId xmlns:a16="http://schemas.microsoft.com/office/drawing/2014/main" id="{94FC35E0-545A-42BB-94BD-A4F0E4E2DA48}"/>
              </a:ext>
            </a:extLst>
          </p:cNvPr>
          <p:cNvGraphicFramePr>
            <a:graphicFrameLocks noGrp="1"/>
          </p:cNvGraphicFramePr>
          <p:nvPr>
            <p:extLst>
              <p:ext uri="{D42A27DB-BD31-4B8C-83A1-F6EECF244321}">
                <p14:modId xmlns:p14="http://schemas.microsoft.com/office/powerpoint/2010/main" val="2324877188"/>
              </p:ext>
            </p:extLst>
          </p:nvPr>
        </p:nvGraphicFramePr>
        <p:xfrm>
          <a:off x="585556" y="3277059"/>
          <a:ext cx="6042993" cy="1432560"/>
        </p:xfrm>
        <a:graphic>
          <a:graphicData uri="http://schemas.openxmlformats.org/drawingml/2006/table">
            <a:tbl>
              <a:tblPr firstRow="1" bandRow="1">
                <a:tableStyleId>{5C22544A-7EE6-4342-B048-85BDC9FD1C3A}</a:tableStyleId>
              </a:tblPr>
              <a:tblGrid>
                <a:gridCol w="6042993">
                  <a:extLst>
                    <a:ext uri="{9D8B030D-6E8A-4147-A177-3AD203B41FA5}">
                      <a16:colId xmlns:a16="http://schemas.microsoft.com/office/drawing/2014/main" val="1669092657"/>
                    </a:ext>
                  </a:extLst>
                </a:gridCol>
              </a:tblGrid>
              <a:tr h="1221641">
                <a:tc>
                  <a:txBody>
                    <a:bodyPr/>
                    <a:lstStyle/>
                    <a:p>
                      <a:pPr marL="0" indent="0" algn="l">
                        <a:buNone/>
                      </a:pPr>
                      <a:r>
                        <a:rPr lang="en-US" sz="2200" b="0" i="1" dirty="0" err="1">
                          <a:solidFill>
                            <a:srgbClr val="0070C0"/>
                          </a:solidFill>
                          <a:latin typeface="Aldhabi" panose="01000000000000000000" pitchFamily="2" charset="-78"/>
                          <a:cs typeface="Aldhabi" panose="01000000000000000000" pitchFamily="2" charset="-78"/>
                        </a:rPr>
                        <a:t>gbmmodel</a:t>
                      </a:r>
                      <a:r>
                        <a:rPr lang="en-US" sz="2200" b="0" i="1" dirty="0">
                          <a:solidFill>
                            <a:srgbClr val="0070C0"/>
                          </a:solidFill>
                          <a:latin typeface="Aldhabi" panose="01000000000000000000" pitchFamily="2" charset="-78"/>
                          <a:cs typeface="Aldhabi" panose="01000000000000000000" pitchFamily="2" charset="-78"/>
                        </a:rPr>
                        <a:t> &lt;- </a:t>
                      </a:r>
                      <a:r>
                        <a:rPr lang="en-US" sz="2200" b="0" i="1" dirty="0" err="1">
                          <a:solidFill>
                            <a:srgbClr val="0070C0"/>
                          </a:solidFill>
                          <a:latin typeface="Aldhabi" panose="01000000000000000000" pitchFamily="2" charset="-78"/>
                          <a:cs typeface="Aldhabi" panose="01000000000000000000" pitchFamily="2" charset="-78"/>
                        </a:rPr>
                        <a:t>gbm</a:t>
                      </a:r>
                      <a:r>
                        <a:rPr lang="en-US" sz="2200" b="0" i="1" dirty="0">
                          <a:solidFill>
                            <a:srgbClr val="0070C0"/>
                          </a:solidFill>
                          <a:latin typeface="Aldhabi" panose="01000000000000000000" pitchFamily="2" charset="-78"/>
                          <a:cs typeface="Aldhabi" panose="01000000000000000000" pitchFamily="2" charset="-78"/>
                        </a:rPr>
                        <a:t>(revenue ~  City.Group+Open.Date+Type+P8+P26+P28+Open.Year,data = train )</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predgbm</a:t>
                      </a:r>
                      <a:r>
                        <a:rPr lang="en-US" sz="2200" b="0" i="1" dirty="0">
                          <a:solidFill>
                            <a:srgbClr val="0070C0"/>
                          </a:solidFill>
                          <a:latin typeface="Aldhabi" panose="01000000000000000000" pitchFamily="2" charset="-78"/>
                          <a:cs typeface="Aldhabi" panose="01000000000000000000" pitchFamily="2" charset="-78"/>
                        </a:rPr>
                        <a:t> &lt;- predict(</a:t>
                      </a:r>
                      <a:r>
                        <a:rPr lang="en-US" sz="2200" b="0" i="1" dirty="0" err="1">
                          <a:solidFill>
                            <a:srgbClr val="0070C0"/>
                          </a:solidFill>
                          <a:latin typeface="Aldhabi" panose="01000000000000000000" pitchFamily="2" charset="-78"/>
                          <a:cs typeface="Aldhabi" panose="01000000000000000000" pitchFamily="2" charset="-78"/>
                        </a:rPr>
                        <a:t>gbmmodel</a:t>
                      </a:r>
                      <a:r>
                        <a:rPr lang="en-US" sz="2200" b="0" i="1" dirty="0">
                          <a:solidFill>
                            <a:srgbClr val="0070C0"/>
                          </a:solidFill>
                          <a:latin typeface="Aldhabi" panose="01000000000000000000" pitchFamily="2" charset="-78"/>
                          <a:cs typeface="Aldhabi" panose="01000000000000000000" pitchFamily="2" charset="-78"/>
                        </a:rPr>
                        <a:t>, </a:t>
                      </a:r>
                      <a:r>
                        <a:rPr lang="en-US" sz="2200" b="0" i="1" dirty="0" err="1">
                          <a:solidFill>
                            <a:srgbClr val="0070C0"/>
                          </a:solidFill>
                          <a:latin typeface="Aldhabi" panose="01000000000000000000" pitchFamily="2" charset="-78"/>
                          <a:cs typeface="Aldhabi" panose="01000000000000000000" pitchFamily="2" charset="-78"/>
                        </a:rPr>
                        <a:t>n.trees</a:t>
                      </a:r>
                      <a:r>
                        <a:rPr lang="en-US" sz="2200" b="0" i="1" dirty="0">
                          <a:solidFill>
                            <a:srgbClr val="0070C0"/>
                          </a:solidFill>
                          <a:latin typeface="Aldhabi" panose="01000000000000000000" pitchFamily="2" charset="-78"/>
                          <a:cs typeface="Aldhabi" panose="01000000000000000000" pitchFamily="2" charset="-78"/>
                        </a:rPr>
                        <a:t> = </a:t>
                      </a:r>
                      <a:r>
                        <a:rPr lang="en-US" sz="2200" b="0" i="1" dirty="0" err="1">
                          <a:solidFill>
                            <a:srgbClr val="0070C0"/>
                          </a:solidFill>
                          <a:latin typeface="Aldhabi" panose="01000000000000000000" pitchFamily="2" charset="-78"/>
                          <a:cs typeface="Aldhabi" panose="01000000000000000000" pitchFamily="2" charset="-78"/>
                        </a:rPr>
                        <a:t>gbmmodel$n.trees</a:t>
                      </a:r>
                      <a:r>
                        <a:rPr lang="en-US" sz="2200" b="0" i="1" dirty="0">
                          <a:solidFill>
                            <a:srgbClr val="0070C0"/>
                          </a:solidFill>
                          <a:latin typeface="Aldhabi" panose="01000000000000000000" pitchFamily="2" charset="-78"/>
                          <a:cs typeface="Aldhabi" panose="01000000000000000000" pitchFamily="2" charset="-78"/>
                        </a:rPr>
                        <a:t>, test)</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predgbm</a:t>
                      </a:r>
                      <a:endParaRPr lang="en-US" sz="2200" b="0" i="1" dirty="0">
                        <a:solidFill>
                          <a:srgbClr val="0070C0"/>
                        </a:solidFill>
                        <a:latin typeface="Aldhabi" panose="01000000000000000000" pitchFamily="2" charset="-78"/>
                        <a:cs typeface="Aldhabi" panose="01000000000000000000" pitchFamily="2" charset="-78"/>
                      </a:endParaRPr>
                    </a:p>
                  </a:txBody>
                  <a:tcPr>
                    <a:noFill/>
                  </a:tcPr>
                </a:tc>
                <a:extLst>
                  <a:ext uri="{0D108BD9-81ED-4DB2-BD59-A6C34878D82A}">
                    <a16:rowId xmlns:a16="http://schemas.microsoft.com/office/drawing/2014/main" val="601100490"/>
                  </a:ext>
                </a:extLst>
              </a:tr>
            </a:tbl>
          </a:graphicData>
        </a:graphic>
      </p:graphicFrame>
      <p:pic>
        <p:nvPicPr>
          <p:cNvPr id="2" name="Audio 1">
            <a:hlinkClick r:id="" action="ppaction://media"/>
            <a:extLst>
              <a:ext uri="{FF2B5EF4-FFF2-40B4-BE49-F238E27FC236}">
                <a16:creationId xmlns:a16="http://schemas.microsoft.com/office/drawing/2014/main" id="{91A50ECD-4D0A-4CAD-A810-3E97BB3C1A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450902197"/>
      </p:ext>
    </p:extLst>
  </p:cSld>
  <p:clrMapOvr>
    <a:masterClrMapping/>
  </p:clrMapOvr>
  <mc:AlternateContent xmlns:mc="http://schemas.openxmlformats.org/markup-compatibility/2006">
    <mc:Choice xmlns:p14="http://schemas.microsoft.com/office/powerpoint/2010/main" Requires="p14">
      <p:transition spd="slow" p14:dur="2000" advTm="37255"/>
    </mc:Choice>
    <mc:Fallback>
      <p:transition spd="slow" advTm="37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7656" y="281175"/>
            <a:ext cx="5191970" cy="763525"/>
          </a:xfrm>
        </p:spPr>
        <p:txBody>
          <a:bodyPr>
            <a:normAutofit/>
          </a:bodyPr>
          <a:lstStyle/>
          <a:p>
            <a:endParaRPr lang="en-US" dirty="0">
              <a:latin typeface="Aldhabi" panose="01000000000000000000" pitchFamily="2" charset="-78"/>
              <a:cs typeface="Aldhabi" panose="01000000000000000000" pitchFamily="2" charset="-78"/>
            </a:endParaRPr>
          </a:p>
        </p:txBody>
      </p:sp>
      <p:sp>
        <p:nvSpPr>
          <p:cNvPr id="5" name="Text Placeholder 4"/>
          <p:cNvSpPr>
            <a:spLocks noGrp="1"/>
          </p:cNvSpPr>
          <p:nvPr>
            <p:ph type="body" idx="1"/>
          </p:nvPr>
        </p:nvSpPr>
        <p:spPr>
          <a:xfrm>
            <a:off x="536879" y="433881"/>
            <a:ext cx="4040188" cy="1221640"/>
          </a:xfrm>
        </p:spPr>
        <p:txBody>
          <a:bodyPr>
            <a:noAutofit/>
          </a:bodyPr>
          <a:lstStyle/>
          <a:p>
            <a:pPr algn="l"/>
            <a:r>
              <a:rPr lang="en-US" sz="2800" dirty="0">
                <a:latin typeface="Aldhabi" panose="01000000000000000000" pitchFamily="2" charset="-78"/>
                <a:cs typeface="Aldhabi" panose="01000000000000000000" pitchFamily="2" charset="-78"/>
              </a:rPr>
              <a:t>Principal Component Regression</a:t>
            </a:r>
          </a:p>
        </p:txBody>
      </p:sp>
      <p:sp>
        <p:nvSpPr>
          <p:cNvPr id="6" name="Content Placeholder 5"/>
          <p:cNvSpPr>
            <a:spLocks noGrp="1"/>
          </p:cNvSpPr>
          <p:nvPr>
            <p:ph sz="half" idx="2"/>
          </p:nvPr>
        </p:nvSpPr>
        <p:spPr>
          <a:xfrm>
            <a:off x="536878" y="1808227"/>
            <a:ext cx="7700042" cy="3359508"/>
          </a:xfrm>
        </p:spPr>
        <p:txBody>
          <a:bodyPr>
            <a:normAutofit/>
          </a:bodyPr>
          <a:lstStyle/>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This is regression analysis technique based on principal component analysis that considers regressing the outcome on a set of predictors based on its standard linear regression model however uses PCA for estimating unknown regression coefficients. </a:t>
            </a:r>
          </a:p>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Model in R using PCR:</a:t>
            </a:r>
          </a:p>
          <a:p>
            <a:pPr marL="0" indent="0" algn="l">
              <a:buNone/>
            </a:pPr>
            <a:endParaRPr lang="en-US" dirty="0">
              <a:latin typeface="Aldhabi" panose="01000000000000000000" pitchFamily="2" charset="-78"/>
              <a:cs typeface="Aldhabi" panose="01000000000000000000" pitchFamily="2" charset="-78"/>
            </a:endParaRPr>
          </a:p>
        </p:txBody>
      </p:sp>
      <p:graphicFrame>
        <p:nvGraphicFramePr>
          <p:cNvPr id="9" name="Table 8">
            <a:extLst>
              <a:ext uri="{FF2B5EF4-FFF2-40B4-BE49-F238E27FC236}">
                <a16:creationId xmlns:a16="http://schemas.microsoft.com/office/drawing/2014/main" id="{94FC35E0-545A-42BB-94BD-A4F0E4E2DA48}"/>
              </a:ext>
            </a:extLst>
          </p:cNvPr>
          <p:cNvGraphicFramePr>
            <a:graphicFrameLocks noGrp="1"/>
          </p:cNvGraphicFramePr>
          <p:nvPr>
            <p:extLst>
              <p:ext uri="{D42A27DB-BD31-4B8C-83A1-F6EECF244321}">
                <p14:modId xmlns:p14="http://schemas.microsoft.com/office/powerpoint/2010/main" val="2468878645"/>
              </p:ext>
            </p:extLst>
          </p:nvPr>
        </p:nvGraphicFramePr>
        <p:xfrm>
          <a:off x="907080" y="3337104"/>
          <a:ext cx="5802790" cy="1767840"/>
        </p:xfrm>
        <a:graphic>
          <a:graphicData uri="http://schemas.openxmlformats.org/drawingml/2006/table">
            <a:tbl>
              <a:tblPr firstRow="1" bandRow="1">
                <a:tableStyleId>{5C22544A-7EE6-4342-B048-85BDC9FD1C3A}</a:tableStyleId>
              </a:tblPr>
              <a:tblGrid>
                <a:gridCol w="5802790">
                  <a:extLst>
                    <a:ext uri="{9D8B030D-6E8A-4147-A177-3AD203B41FA5}">
                      <a16:colId xmlns:a16="http://schemas.microsoft.com/office/drawing/2014/main" val="1669092657"/>
                    </a:ext>
                  </a:extLst>
                </a:gridCol>
              </a:tblGrid>
              <a:tr h="1616965">
                <a:tc>
                  <a:txBody>
                    <a:bodyPr/>
                    <a:lstStyle/>
                    <a:p>
                      <a:pPr marL="0" indent="0" algn="l">
                        <a:buNone/>
                      </a:pPr>
                      <a:r>
                        <a:rPr lang="en-US" sz="2200" b="0" i="1" dirty="0" err="1">
                          <a:solidFill>
                            <a:srgbClr val="0070C0"/>
                          </a:solidFill>
                          <a:latin typeface="Aldhabi" panose="01000000000000000000" pitchFamily="2" charset="-78"/>
                          <a:cs typeface="Aldhabi" panose="01000000000000000000" pitchFamily="2" charset="-78"/>
                        </a:rPr>
                        <a:t>pcr</a:t>
                      </a:r>
                      <a:r>
                        <a:rPr lang="en-US" sz="2200" b="0" i="1" dirty="0">
                          <a:solidFill>
                            <a:srgbClr val="0070C0"/>
                          </a:solidFill>
                          <a:latin typeface="Aldhabi" panose="01000000000000000000" pitchFamily="2" charset="-78"/>
                          <a:cs typeface="Aldhabi" panose="01000000000000000000" pitchFamily="2" charset="-78"/>
                        </a:rPr>
                        <a:t> &lt;- </a:t>
                      </a:r>
                      <a:r>
                        <a:rPr lang="en-US" sz="2200" b="0" i="1" dirty="0" err="1">
                          <a:solidFill>
                            <a:srgbClr val="0070C0"/>
                          </a:solidFill>
                          <a:latin typeface="Aldhabi" panose="01000000000000000000" pitchFamily="2" charset="-78"/>
                          <a:cs typeface="Aldhabi" panose="01000000000000000000" pitchFamily="2" charset="-78"/>
                        </a:rPr>
                        <a:t>pcr</a:t>
                      </a:r>
                      <a:r>
                        <a:rPr lang="en-US" sz="2200" b="0" i="1" dirty="0">
                          <a:solidFill>
                            <a:srgbClr val="0070C0"/>
                          </a:solidFill>
                          <a:latin typeface="Aldhabi" panose="01000000000000000000" pitchFamily="2" charset="-78"/>
                          <a:cs typeface="Aldhabi" panose="01000000000000000000" pitchFamily="2" charset="-78"/>
                        </a:rPr>
                        <a:t>(revenue ~  City.Group+Open.Date+Type+P8+P26+P28+Open.Year, data = train, scale = TRUE, validation = "CV")</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validationplot</a:t>
                      </a:r>
                      <a:r>
                        <a:rPr lang="en-US" sz="2200" b="0" i="1" dirty="0">
                          <a:solidFill>
                            <a:srgbClr val="0070C0"/>
                          </a:solidFill>
                          <a:latin typeface="Aldhabi" panose="01000000000000000000" pitchFamily="2" charset="-78"/>
                          <a:cs typeface="Aldhabi" panose="01000000000000000000" pitchFamily="2" charset="-78"/>
                        </a:rPr>
                        <a:t>(</a:t>
                      </a:r>
                      <a:r>
                        <a:rPr lang="en-US" sz="2200" b="0" i="1" dirty="0" err="1">
                          <a:solidFill>
                            <a:srgbClr val="0070C0"/>
                          </a:solidFill>
                          <a:latin typeface="Aldhabi" panose="01000000000000000000" pitchFamily="2" charset="-78"/>
                          <a:cs typeface="Aldhabi" panose="01000000000000000000" pitchFamily="2" charset="-78"/>
                        </a:rPr>
                        <a:t>pcr</a:t>
                      </a:r>
                      <a:r>
                        <a:rPr lang="en-US" sz="2200" b="0" i="1" dirty="0">
                          <a:solidFill>
                            <a:srgbClr val="0070C0"/>
                          </a:solidFill>
                          <a:latin typeface="Aldhabi" panose="01000000000000000000" pitchFamily="2" charset="-78"/>
                          <a:cs typeface="Aldhabi" panose="01000000000000000000" pitchFamily="2" charset="-78"/>
                        </a:rPr>
                        <a:t>, </a:t>
                      </a:r>
                      <a:r>
                        <a:rPr lang="en-US" sz="2200" b="0" i="1" dirty="0" err="1">
                          <a:solidFill>
                            <a:srgbClr val="0070C0"/>
                          </a:solidFill>
                          <a:latin typeface="Aldhabi" panose="01000000000000000000" pitchFamily="2" charset="-78"/>
                          <a:cs typeface="Aldhabi" panose="01000000000000000000" pitchFamily="2" charset="-78"/>
                        </a:rPr>
                        <a:t>val.type</a:t>
                      </a:r>
                      <a:r>
                        <a:rPr lang="en-US" sz="2200" b="0" i="1" dirty="0">
                          <a:solidFill>
                            <a:srgbClr val="0070C0"/>
                          </a:solidFill>
                          <a:latin typeface="Aldhabi" panose="01000000000000000000" pitchFamily="2" charset="-78"/>
                          <a:cs typeface="Aldhabi" panose="01000000000000000000" pitchFamily="2" charset="-78"/>
                        </a:rPr>
                        <a:t> = "MSEP")</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predpcr</a:t>
                      </a:r>
                      <a:r>
                        <a:rPr lang="en-US" sz="2200" b="0" i="1" dirty="0">
                          <a:solidFill>
                            <a:srgbClr val="0070C0"/>
                          </a:solidFill>
                          <a:latin typeface="Aldhabi" panose="01000000000000000000" pitchFamily="2" charset="-78"/>
                          <a:cs typeface="Aldhabi" panose="01000000000000000000" pitchFamily="2" charset="-78"/>
                        </a:rPr>
                        <a:t> &lt;- predict(</a:t>
                      </a:r>
                      <a:r>
                        <a:rPr lang="en-US" sz="2200" b="0" i="1" dirty="0" err="1">
                          <a:solidFill>
                            <a:srgbClr val="0070C0"/>
                          </a:solidFill>
                          <a:latin typeface="Aldhabi" panose="01000000000000000000" pitchFamily="2" charset="-78"/>
                          <a:cs typeface="Aldhabi" panose="01000000000000000000" pitchFamily="2" charset="-78"/>
                        </a:rPr>
                        <a:t>pcr</a:t>
                      </a:r>
                      <a:r>
                        <a:rPr lang="en-US" sz="2200" b="0" i="1" dirty="0">
                          <a:solidFill>
                            <a:srgbClr val="0070C0"/>
                          </a:solidFill>
                          <a:latin typeface="Aldhabi" panose="01000000000000000000" pitchFamily="2" charset="-78"/>
                          <a:cs typeface="Aldhabi" panose="01000000000000000000" pitchFamily="2" charset="-78"/>
                        </a:rPr>
                        <a:t>, test, </a:t>
                      </a:r>
                      <a:r>
                        <a:rPr lang="en-US" sz="2200" b="0" i="1" dirty="0" err="1">
                          <a:solidFill>
                            <a:srgbClr val="0070C0"/>
                          </a:solidFill>
                          <a:latin typeface="Aldhabi" panose="01000000000000000000" pitchFamily="2" charset="-78"/>
                          <a:cs typeface="Aldhabi" panose="01000000000000000000" pitchFamily="2" charset="-78"/>
                        </a:rPr>
                        <a:t>ncomp</a:t>
                      </a:r>
                      <a:r>
                        <a:rPr lang="en-US" sz="2200" b="0" i="1" dirty="0">
                          <a:solidFill>
                            <a:srgbClr val="0070C0"/>
                          </a:solidFill>
                          <a:latin typeface="Aldhabi" panose="01000000000000000000" pitchFamily="2" charset="-78"/>
                          <a:cs typeface="Aldhabi" panose="01000000000000000000" pitchFamily="2" charset="-78"/>
                        </a:rPr>
                        <a:t> = 6)</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predpcr</a:t>
                      </a:r>
                      <a:endParaRPr lang="en-US" sz="2200" b="0" i="1" dirty="0">
                        <a:solidFill>
                          <a:srgbClr val="0070C0"/>
                        </a:solidFill>
                        <a:latin typeface="Aldhabi" panose="01000000000000000000" pitchFamily="2" charset="-78"/>
                        <a:cs typeface="Aldhabi" panose="01000000000000000000" pitchFamily="2" charset="-78"/>
                      </a:endParaRPr>
                    </a:p>
                  </a:txBody>
                  <a:tcPr>
                    <a:noFill/>
                  </a:tcPr>
                </a:tc>
                <a:extLst>
                  <a:ext uri="{0D108BD9-81ED-4DB2-BD59-A6C34878D82A}">
                    <a16:rowId xmlns:a16="http://schemas.microsoft.com/office/drawing/2014/main" val="601100490"/>
                  </a:ext>
                </a:extLst>
              </a:tr>
            </a:tbl>
          </a:graphicData>
        </a:graphic>
      </p:graphicFrame>
      <p:pic>
        <p:nvPicPr>
          <p:cNvPr id="2" name="Audio 1">
            <a:hlinkClick r:id="" action="ppaction://media"/>
            <a:extLst>
              <a:ext uri="{FF2B5EF4-FFF2-40B4-BE49-F238E27FC236}">
                <a16:creationId xmlns:a16="http://schemas.microsoft.com/office/drawing/2014/main" id="{6A0FA23A-3375-4D4C-A660-84547CF791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34014771"/>
      </p:ext>
    </p:extLst>
  </p:cSld>
  <p:clrMapOvr>
    <a:masterClrMapping/>
  </p:clrMapOvr>
  <mc:AlternateContent xmlns:mc="http://schemas.openxmlformats.org/markup-compatibility/2006">
    <mc:Choice xmlns:p14="http://schemas.microsoft.com/office/powerpoint/2010/main" Requires="p14">
      <p:transition spd="slow" p14:dur="2000" advTm="45903"/>
    </mc:Choice>
    <mc:Fallback>
      <p:transition spd="slow" advTm="4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C721-563B-48AF-B37A-D8460C425A53}"/>
              </a:ext>
            </a:extLst>
          </p:cNvPr>
          <p:cNvSpPr>
            <a:spLocks noGrp="1"/>
          </p:cNvSpPr>
          <p:nvPr>
            <p:ph type="title"/>
          </p:nvPr>
        </p:nvSpPr>
        <p:spPr>
          <a:xfrm>
            <a:off x="-1688905" y="4556915"/>
            <a:ext cx="8093365" cy="763525"/>
          </a:xfrm>
        </p:spPr>
        <p:txBody>
          <a:bodyPr>
            <a:normAutofit/>
          </a:bodyPr>
          <a:lstStyle/>
          <a:p>
            <a:r>
              <a:rPr lang="en-US" sz="2000" b="1" dirty="0">
                <a:solidFill>
                  <a:schemeClr val="tx1"/>
                </a:solidFill>
                <a:effectLst/>
                <a:latin typeface="Aldhabi" panose="01000000000000000000" pitchFamily="2" charset="-78"/>
                <a:cs typeface="Aldhabi" panose="01000000000000000000" pitchFamily="2" charset="-78"/>
              </a:rPr>
              <a:t>PCR Plot (No. of components vs Mean Squared Error of Prediction)</a:t>
            </a:r>
            <a:endParaRPr lang="en-US" sz="2000" dirty="0">
              <a:solidFill>
                <a:schemeClr val="tx1"/>
              </a:solidFill>
              <a:latin typeface="Aldhabi" panose="01000000000000000000" pitchFamily="2" charset="-78"/>
              <a:cs typeface="Aldhabi" panose="01000000000000000000" pitchFamily="2" charset="-78"/>
            </a:endParaRPr>
          </a:p>
        </p:txBody>
      </p:sp>
      <p:sp>
        <p:nvSpPr>
          <p:cNvPr id="3" name="Text Placeholder 2">
            <a:extLst>
              <a:ext uri="{FF2B5EF4-FFF2-40B4-BE49-F238E27FC236}">
                <a16:creationId xmlns:a16="http://schemas.microsoft.com/office/drawing/2014/main" id="{A1EF41B7-78B6-482F-813D-6FAC9636BA97}"/>
              </a:ext>
            </a:extLst>
          </p:cNvPr>
          <p:cNvSpPr>
            <a:spLocks noGrp="1"/>
          </p:cNvSpPr>
          <p:nvPr>
            <p:ph type="body" idx="1"/>
          </p:nvPr>
        </p:nvSpPr>
        <p:spPr/>
        <p:txBody>
          <a:bodyPr/>
          <a:lstStyle/>
          <a:p>
            <a:endParaRPr lang="en-US"/>
          </a:p>
        </p:txBody>
      </p:sp>
      <p:pic>
        <p:nvPicPr>
          <p:cNvPr id="7" name="Content Placeholder 6">
            <a:extLst>
              <a:ext uri="{FF2B5EF4-FFF2-40B4-BE49-F238E27FC236}">
                <a16:creationId xmlns:a16="http://schemas.microsoft.com/office/drawing/2014/main" id="{80392400-8CCF-40BD-A1C4-5EA25A4178FB}"/>
              </a:ext>
            </a:extLst>
          </p:cNvPr>
          <p:cNvPicPr>
            <a:picLocks noGrp="1"/>
          </p:cNvPicPr>
          <p:nvPr>
            <p:ph sz="half" idx="2"/>
          </p:nvPr>
        </p:nvPicPr>
        <p:blipFill>
          <a:blip r:embed="rId4"/>
          <a:stretch>
            <a:fillRect/>
          </a:stretch>
        </p:blipFill>
        <p:spPr>
          <a:xfrm>
            <a:off x="796507" y="1502816"/>
            <a:ext cx="6218773" cy="3359510"/>
          </a:xfrm>
          <a:prstGeom prst="rect">
            <a:avLst/>
          </a:prstGeom>
          <a:ln w="12700">
            <a:solidFill>
              <a:schemeClr val="tx1"/>
            </a:solidFill>
          </a:ln>
        </p:spPr>
      </p:pic>
      <p:pic>
        <p:nvPicPr>
          <p:cNvPr id="4" name="Audio 3">
            <a:hlinkClick r:id="" action="ppaction://media"/>
            <a:extLst>
              <a:ext uri="{FF2B5EF4-FFF2-40B4-BE49-F238E27FC236}">
                <a16:creationId xmlns:a16="http://schemas.microsoft.com/office/drawing/2014/main" id="{46C3E9C9-9A4A-470B-8A13-83C6F8983B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295510975"/>
      </p:ext>
    </p:extLst>
  </p:cSld>
  <p:clrMapOvr>
    <a:masterClrMapping/>
  </p:clrMapOvr>
  <mc:AlternateContent xmlns:mc="http://schemas.openxmlformats.org/markup-compatibility/2006">
    <mc:Choice xmlns:p14="http://schemas.microsoft.com/office/powerpoint/2010/main" Requires="p14">
      <p:transition spd="slow" p14:dur="2000" advTm="16091"/>
    </mc:Choice>
    <mc:Fallback>
      <p:transition spd="slow" advTm="1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7656" y="281175"/>
            <a:ext cx="5191970" cy="763525"/>
          </a:xfrm>
        </p:spPr>
        <p:txBody>
          <a:bodyPr>
            <a:normAutofit/>
          </a:bodyPr>
          <a:lstStyle/>
          <a:p>
            <a:endParaRPr lang="en-US" dirty="0">
              <a:latin typeface="Aldhabi" panose="01000000000000000000" pitchFamily="2" charset="-78"/>
              <a:cs typeface="Aldhabi" panose="01000000000000000000" pitchFamily="2" charset="-78"/>
            </a:endParaRPr>
          </a:p>
        </p:txBody>
      </p:sp>
      <p:sp>
        <p:nvSpPr>
          <p:cNvPr id="5" name="Text Placeholder 4"/>
          <p:cNvSpPr>
            <a:spLocks noGrp="1"/>
          </p:cNvSpPr>
          <p:nvPr>
            <p:ph type="body" idx="1"/>
          </p:nvPr>
        </p:nvSpPr>
        <p:spPr>
          <a:xfrm>
            <a:off x="536879" y="433881"/>
            <a:ext cx="4040188" cy="1221640"/>
          </a:xfrm>
        </p:spPr>
        <p:txBody>
          <a:bodyPr>
            <a:noAutofit/>
          </a:bodyPr>
          <a:lstStyle/>
          <a:p>
            <a:pPr algn="l"/>
            <a:r>
              <a:rPr lang="en-US" sz="2800" dirty="0">
                <a:latin typeface="Aldhabi" panose="01000000000000000000" pitchFamily="2" charset="-78"/>
                <a:cs typeface="Aldhabi" panose="01000000000000000000" pitchFamily="2" charset="-78"/>
              </a:rPr>
              <a:t>Lasso Regression</a:t>
            </a:r>
          </a:p>
        </p:txBody>
      </p:sp>
      <p:sp>
        <p:nvSpPr>
          <p:cNvPr id="6" name="Content Placeholder 5"/>
          <p:cNvSpPr>
            <a:spLocks noGrp="1"/>
          </p:cNvSpPr>
          <p:nvPr>
            <p:ph sz="half" idx="2"/>
          </p:nvPr>
        </p:nvSpPr>
        <p:spPr>
          <a:xfrm>
            <a:off x="536878" y="1808227"/>
            <a:ext cx="7700042" cy="3359508"/>
          </a:xfrm>
        </p:spPr>
        <p:txBody>
          <a:bodyPr>
            <a:normAutofit/>
          </a:bodyPr>
          <a:lstStyle/>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Lasso Regression is an absolute shrinkage and selection method used for analyzing the performance for both variable selection and regularization to enhance the prediction accuracy and interpretability of the statistical model it generates.</a:t>
            </a:r>
          </a:p>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Model in R using Lasso Regression Forest:</a:t>
            </a:r>
          </a:p>
          <a:p>
            <a:pPr marL="0" indent="0" algn="l">
              <a:buNone/>
            </a:pPr>
            <a:endParaRPr lang="en-US" dirty="0">
              <a:latin typeface="Aldhabi" panose="01000000000000000000" pitchFamily="2" charset="-78"/>
              <a:cs typeface="Aldhabi" panose="01000000000000000000" pitchFamily="2" charset="-78"/>
            </a:endParaRPr>
          </a:p>
        </p:txBody>
      </p:sp>
      <p:graphicFrame>
        <p:nvGraphicFramePr>
          <p:cNvPr id="9" name="Table 8">
            <a:extLst>
              <a:ext uri="{FF2B5EF4-FFF2-40B4-BE49-F238E27FC236}">
                <a16:creationId xmlns:a16="http://schemas.microsoft.com/office/drawing/2014/main" id="{94FC35E0-545A-42BB-94BD-A4F0E4E2DA48}"/>
              </a:ext>
            </a:extLst>
          </p:cNvPr>
          <p:cNvGraphicFramePr>
            <a:graphicFrameLocks noGrp="1"/>
          </p:cNvGraphicFramePr>
          <p:nvPr>
            <p:extLst>
              <p:ext uri="{D42A27DB-BD31-4B8C-83A1-F6EECF244321}">
                <p14:modId xmlns:p14="http://schemas.microsoft.com/office/powerpoint/2010/main" val="3194755090"/>
              </p:ext>
            </p:extLst>
          </p:nvPr>
        </p:nvGraphicFramePr>
        <p:xfrm>
          <a:off x="601670" y="3337105"/>
          <a:ext cx="6108200" cy="1767840"/>
        </p:xfrm>
        <a:graphic>
          <a:graphicData uri="http://schemas.openxmlformats.org/drawingml/2006/table">
            <a:tbl>
              <a:tblPr firstRow="1" bandRow="1">
                <a:tableStyleId>{5C22544A-7EE6-4342-B048-85BDC9FD1C3A}</a:tableStyleId>
              </a:tblPr>
              <a:tblGrid>
                <a:gridCol w="6108200">
                  <a:extLst>
                    <a:ext uri="{9D8B030D-6E8A-4147-A177-3AD203B41FA5}">
                      <a16:colId xmlns:a16="http://schemas.microsoft.com/office/drawing/2014/main" val="1669092657"/>
                    </a:ext>
                  </a:extLst>
                </a:gridCol>
              </a:tblGrid>
              <a:tr h="1677926">
                <a:tc>
                  <a:txBody>
                    <a:bodyPr/>
                    <a:lstStyle/>
                    <a:p>
                      <a:pPr marL="0" indent="0" algn="l">
                        <a:buNone/>
                      </a:pPr>
                      <a:r>
                        <a:rPr lang="en-US" sz="2200" b="0" i="1">
                          <a:solidFill>
                            <a:srgbClr val="0070C0"/>
                          </a:solidFill>
                          <a:latin typeface="Aldhabi" panose="01000000000000000000" pitchFamily="2" charset="-78"/>
                          <a:cs typeface="Aldhabi" panose="01000000000000000000" pitchFamily="2" charset="-78"/>
                        </a:rPr>
                        <a:t>lasso &lt;- glmnet(trainmatrix, train$revenue)</a:t>
                      </a:r>
                    </a:p>
                    <a:p>
                      <a:pPr marL="0" indent="0" algn="l">
                        <a:buNone/>
                      </a:pPr>
                      <a:r>
                        <a:rPr lang="en-US" sz="2200" b="0" i="1">
                          <a:solidFill>
                            <a:srgbClr val="0070C0"/>
                          </a:solidFill>
                          <a:latin typeface="Aldhabi" panose="01000000000000000000" pitchFamily="2" charset="-78"/>
                          <a:cs typeface="Aldhabi" panose="01000000000000000000" pitchFamily="2" charset="-78"/>
                        </a:rPr>
                        <a:t>cvlasso &lt;- cv.glmnet(trainmatrix, train$revenue)</a:t>
                      </a:r>
                    </a:p>
                    <a:p>
                      <a:pPr marL="0" indent="0" algn="l">
                        <a:buNone/>
                      </a:pPr>
                      <a:r>
                        <a:rPr lang="en-US" sz="2200" b="0" i="1">
                          <a:solidFill>
                            <a:srgbClr val="0070C0"/>
                          </a:solidFill>
                          <a:latin typeface="Aldhabi" panose="01000000000000000000" pitchFamily="2" charset="-78"/>
                          <a:cs typeface="Aldhabi" panose="01000000000000000000" pitchFamily="2" charset="-78"/>
                        </a:rPr>
                        <a:t>bestlambdalasso &lt;- cvlasso$lambda.min</a:t>
                      </a:r>
                    </a:p>
                    <a:p>
                      <a:pPr marL="0" indent="0" algn="l">
                        <a:buNone/>
                      </a:pPr>
                      <a:r>
                        <a:rPr lang="en-US" sz="2200" b="0" i="1">
                          <a:solidFill>
                            <a:srgbClr val="0070C0"/>
                          </a:solidFill>
                          <a:latin typeface="Aldhabi" panose="01000000000000000000" pitchFamily="2" charset="-78"/>
                          <a:cs typeface="Aldhabi" panose="01000000000000000000" pitchFamily="2" charset="-78"/>
                        </a:rPr>
                        <a:t>pred.lasso &lt;- predict(lasso, s = bestlambdalasso, newx = testmatrix)</a:t>
                      </a:r>
                    </a:p>
                    <a:p>
                      <a:pPr marL="0" indent="0" algn="l">
                        <a:buNone/>
                      </a:pPr>
                      <a:r>
                        <a:rPr lang="en-US" sz="2200" b="0" i="1">
                          <a:solidFill>
                            <a:srgbClr val="0070C0"/>
                          </a:solidFill>
                          <a:latin typeface="Aldhabi" panose="01000000000000000000" pitchFamily="2" charset="-78"/>
                          <a:cs typeface="Aldhabi" panose="01000000000000000000" pitchFamily="2" charset="-78"/>
                        </a:rPr>
                        <a:t>pred.lasso</a:t>
                      </a:r>
                    </a:p>
                  </a:txBody>
                  <a:tcPr>
                    <a:noFill/>
                  </a:tcPr>
                </a:tc>
                <a:extLst>
                  <a:ext uri="{0D108BD9-81ED-4DB2-BD59-A6C34878D82A}">
                    <a16:rowId xmlns:a16="http://schemas.microsoft.com/office/drawing/2014/main" val="601100490"/>
                  </a:ext>
                </a:extLst>
              </a:tr>
            </a:tbl>
          </a:graphicData>
        </a:graphic>
      </p:graphicFrame>
      <p:pic>
        <p:nvPicPr>
          <p:cNvPr id="2" name="Audio 1">
            <a:hlinkClick r:id="" action="ppaction://media"/>
            <a:extLst>
              <a:ext uri="{FF2B5EF4-FFF2-40B4-BE49-F238E27FC236}">
                <a16:creationId xmlns:a16="http://schemas.microsoft.com/office/drawing/2014/main" id="{C7C91517-FA79-413D-9642-7D3B2DFA8E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594477071"/>
      </p:ext>
    </p:extLst>
  </p:cSld>
  <p:clrMapOvr>
    <a:masterClrMapping/>
  </p:clrMapOvr>
  <mc:AlternateContent xmlns:mc="http://schemas.openxmlformats.org/markup-compatibility/2006">
    <mc:Choice xmlns:p14="http://schemas.microsoft.com/office/powerpoint/2010/main" Requires="p14">
      <p:transition spd="slow" p14:dur="2000" advTm="57213"/>
    </mc:Choice>
    <mc:Fallback>
      <p:transition spd="slow" advTm="57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7656" y="281175"/>
            <a:ext cx="5191970" cy="763525"/>
          </a:xfrm>
        </p:spPr>
        <p:txBody>
          <a:bodyPr>
            <a:normAutofit/>
          </a:bodyPr>
          <a:lstStyle/>
          <a:p>
            <a:endParaRPr lang="en-US" dirty="0">
              <a:latin typeface="Aldhabi" panose="01000000000000000000" pitchFamily="2" charset="-78"/>
              <a:cs typeface="Aldhabi" panose="01000000000000000000" pitchFamily="2" charset="-78"/>
            </a:endParaRPr>
          </a:p>
        </p:txBody>
      </p:sp>
      <p:sp>
        <p:nvSpPr>
          <p:cNvPr id="5" name="Text Placeholder 4"/>
          <p:cNvSpPr>
            <a:spLocks noGrp="1"/>
          </p:cNvSpPr>
          <p:nvPr>
            <p:ph type="body" idx="1"/>
          </p:nvPr>
        </p:nvSpPr>
        <p:spPr>
          <a:xfrm>
            <a:off x="536879" y="433881"/>
            <a:ext cx="4040188" cy="1221640"/>
          </a:xfrm>
        </p:spPr>
        <p:txBody>
          <a:bodyPr>
            <a:noAutofit/>
          </a:bodyPr>
          <a:lstStyle/>
          <a:p>
            <a:pPr algn="l"/>
            <a:r>
              <a:rPr lang="en-US" sz="2800" dirty="0">
                <a:latin typeface="Aldhabi" panose="01000000000000000000" pitchFamily="2" charset="-78"/>
                <a:cs typeface="Aldhabi" panose="01000000000000000000" pitchFamily="2" charset="-78"/>
              </a:rPr>
              <a:t>Ridge Regression</a:t>
            </a:r>
          </a:p>
        </p:txBody>
      </p:sp>
      <p:sp>
        <p:nvSpPr>
          <p:cNvPr id="6" name="Content Placeholder 5"/>
          <p:cNvSpPr>
            <a:spLocks noGrp="1"/>
          </p:cNvSpPr>
          <p:nvPr>
            <p:ph sz="half" idx="2"/>
          </p:nvPr>
        </p:nvSpPr>
        <p:spPr>
          <a:xfrm>
            <a:off x="536878" y="1808227"/>
            <a:ext cx="7700042" cy="3359508"/>
          </a:xfrm>
        </p:spPr>
        <p:txBody>
          <a:bodyPr>
            <a:normAutofit/>
          </a:bodyPr>
          <a:lstStyle/>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Ridge Regression is a technique for analyzing multiple regression data that suffer from multicollinearity. When it occurs, least squares estimates are unbiased, but their variances are large thus they are far from the true values.</a:t>
            </a:r>
          </a:p>
          <a:p>
            <a:pPr algn="l">
              <a:buFont typeface="Wingdings" panose="05000000000000000000" pitchFamily="2" charset="2"/>
              <a:buChar char="Ø"/>
            </a:pPr>
            <a:r>
              <a:rPr lang="en-US" dirty="0">
                <a:latin typeface="Aldhabi" panose="01000000000000000000" pitchFamily="2" charset="-78"/>
                <a:cs typeface="Aldhabi" panose="01000000000000000000" pitchFamily="2" charset="-78"/>
              </a:rPr>
              <a:t> Model in R using Ridge Regression Forest:</a:t>
            </a:r>
          </a:p>
          <a:p>
            <a:pPr marL="0" indent="0" algn="l">
              <a:buNone/>
            </a:pPr>
            <a:endParaRPr lang="en-US" dirty="0">
              <a:latin typeface="Aldhabi" panose="01000000000000000000" pitchFamily="2" charset="-78"/>
              <a:cs typeface="Aldhabi" panose="01000000000000000000" pitchFamily="2" charset="-78"/>
            </a:endParaRPr>
          </a:p>
        </p:txBody>
      </p:sp>
      <p:graphicFrame>
        <p:nvGraphicFramePr>
          <p:cNvPr id="9" name="Table 8">
            <a:extLst>
              <a:ext uri="{FF2B5EF4-FFF2-40B4-BE49-F238E27FC236}">
                <a16:creationId xmlns:a16="http://schemas.microsoft.com/office/drawing/2014/main" id="{94FC35E0-545A-42BB-94BD-A4F0E4E2DA48}"/>
              </a:ext>
            </a:extLst>
          </p:cNvPr>
          <p:cNvGraphicFramePr>
            <a:graphicFrameLocks noGrp="1"/>
          </p:cNvGraphicFramePr>
          <p:nvPr>
            <p:extLst>
              <p:ext uri="{D42A27DB-BD31-4B8C-83A1-F6EECF244321}">
                <p14:modId xmlns:p14="http://schemas.microsoft.com/office/powerpoint/2010/main" val="760510809"/>
              </p:ext>
            </p:extLst>
          </p:nvPr>
        </p:nvGraphicFramePr>
        <p:xfrm>
          <a:off x="601670" y="3337105"/>
          <a:ext cx="6108200" cy="1767840"/>
        </p:xfrm>
        <a:graphic>
          <a:graphicData uri="http://schemas.openxmlformats.org/drawingml/2006/table">
            <a:tbl>
              <a:tblPr firstRow="1" bandRow="1">
                <a:tableStyleId>{5C22544A-7EE6-4342-B048-85BDC9FD1C3A}</a:tableStyleId>
              </a:tblPr>
              <a:tblGrid>
                <a:gridCol w="6108200">
                  <a:extLst>
                    <a:ext uri="{9D8B030D-6E8A-4147-A177-3AD203B41FA5}">
                      <a16:colId xmlns:a16="http://schemas.microsoft.com/office/drawing/2014/main" val="1669092657"/>
                    </a:ext>
                  </a:extLst>
                </a:gridCol>
              </a:tblGrid>
              <a:tr h="1677926">
                <a:tc>
                  <a:txBody>
                    <a:bodyPr/>
                    <a:lstStyle/>
                    <a:p>
                      <a:pPr marL="0" indent="0" algn="l">
                        <a:buNone/>
                      </a:pPr>
                      <a:r>
                        <a:rPr lang="en-US" sz="2200" b="0" i="1" dirty="0">
                          <a:solidFill>
                            <a:srgbClr val="0070C0"/>
                          </a:solidFill>
                          <a:latin typeface="Aldhabi" panose="01000000000000000000" pitchFamily="2" charset="-78"/>
                          <a:cs typeface="Aldhabi" panose="01000000000000000000" pitchFamily="2" charset="-78"/>
                        </a:rPr>
                        <a:t>ridge &lt;- </a:t>
                      </a:r>
                      <a:r>
                        <a:rPr lang="en-US" sz="2200" b="0" i="1" dirty="0" err="1">
                          <a:solidFill>
                            <a:srgbClr val="0070C0"/>
                          </a:solidFill>
                          <a:latin typeface="Aldhabi" panose="01000000000000000000" pitchFamily="2" charset="-78"/>
                          <a:cs typeface="Aldhabi" panose="01000000000000000000" pitchFamily="2" charset="-78"/>
                        </a:rPr>
                        <a:t>glmnet</a:t>
                      </a:r>
                      <a:r>
                        <a:rPr lang="en-US" sz="2200" b="0" i="1" dirty="0">
                          <a:solidFill>
                            <a:srgbClr val="0070C0"/>
                          </a:solidFill>
                          <a:latin typeface="Aldhabi" panose="01000000000000000000" pitchFamily="2" charset="-78"/>
                          <a:cs typeface="Aldhabi" panose="01000000000000000000" pitchFamily="2" charset="-78"/>
                        </a:rPr>
                        <a:t>(</a:t>
                      </a:r>
                      <a:r>
                        <a:rPr lang="en-US" sz="2200" b="0" i="1" dirty="0" err="1">
                          <a:solidFill>
                            <a:srgbClr val="0070C0"/>
                          </a:solidFill>
                          <a:latin typeface="Aldhabi" panose="01000000000000000000" pitchFamily="2" charset="-78"/>
                          <a:cs typeface="Aldhabi" panose="01000000000000000000" pitchFamily="2" charset="-78"/>
                        </a:rPr>
                        <a:t>trainmatrix</a:t>
                      </a:r>
                      <a:r>
                        <a:rPr lang="en-US" sz="2200" b="0" i="1" dirty="0">
                          <a:solidFill>
                            <a:srgbClr val="0070C0"/>
                          </a:solidFill>
                          <a:latin typeface="Aldhabi" panose="01000000000000000000" pitchFamily="2" charset="-78"/>
                          <a:cs typeface="Aldhabi" panose="01000000000000000000" pitchFamily="2" charset="-78"/>
                        </a:rPr>
                        <a:t>, </a:t>
                      </a:r>
                      <a:r>
                        <a:rPr lang="en-US" sz="2200" b="0" i="1" dirty="0" err="1">
                          <a:solidFill>
                            <a:srgbClr val="0070C0"/>
                          </a:solidFill>
                          <a:latin typeface="Aldhabi" panose="01000000000000000000" pitchFamily="2" charset="-78"/>
                          <a:cs typeface="Aldhabi" panose="01000000000000000000" pitchFamily="2" charset="-78"/>
                        </a:rPr>
                        <a:t>train$revenue</a:t>
                      </a:r>
                      <a:r>
                        <a:rPr lang="en-US" sz="2200" b="0" i="1" dirty="0">
                          <a:solidFill>
                            <a:srgbClr val="0070C0"/>
                          </a:solidFill>
                          <a:latin typeface="Aldhabi" panose="01000000000000000000" pitchFamily="2" charset="-78"/>
                          <a:cs typeface="Aldhabi" panose="01000000000000000000" pitchFamily="2" charset="-78"/>
                        </a:rPr>
                        <a:t>)</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glmridge</a:t>
                      </a:r>
                      <a:r>
                        <a:rPr lang="en-US" sz="2200" b="0" i="1" dirty="0">
                          <a:solidFill>
                            <a:srgbClr val="0070C0"/>
                          </a:solidFill>
                          <a:latin typeface="Aldhabi" panose="01000000000000000000" pitchFamily="2" charset="-78"/>
                          <a:cs typeface="Aldhabi" panose="01000000000000000000" pitchFamily="2" charset="-78"/>
                        </a:rPr>
                        <a:t>  &lt;- </a:t>
                      </a:r>
                      <a:r>
                        <a:rPr lang="en-US" sz="2200" b="0" i="1" dirty="0" err="1">
                          <a:solidFill>
                            <a:srgbClr val="0070C0"/>
                          </a:solidFill>
                          <a:latin typeface="Aldhabi" panose="01000000000000000000" pitchFamily="2" charset="-78"/>
                          <a:cs typeface="Aldhabi" panose="01000000000000000000" pitchFamily="2" charset="-78"/>
                        </a:rPr>
                        <a:t>cv.glmnet</a:t>
                      </a:r>
                      <a:r>
                        <a:rPr lang="en-US" sz="2200" b="0" i="1" dirty="0">
                          <a:solidFill>
                            <a:srgbClr val="0070C0"/>
                          </a:solidFill>
                          <a:latin typeface="Aldhabi" panose="01000000000000000000" pitchFamily="2" charset="-78"/>
                          <a:cs typeface="Aldhabi" panose="01000000000000000000" pitchFamily="2" charset="-78"/>
                        </a:rPr>
                        <a:t>(</a:t>
                      </a:r>
                      <a:r>
                        <a:rPr lang="en-US" sz="2200" b="0" i="1" dirty="0" err="1">
                          <a:solidFill>
                            <a:srgbClr val="0070C0"/>
                          </a:solidFill>
                          <a:latin typeface="Aldhabi" panose="01000000000000000000" pitchFamily="2" charset="-78"/>
                          <a:cs typeface="Aldhabi" panose="01000000000000000000" pitchFamily="2" charset="-78"/>
                        </a:rPr>
                        <a:t>trainmatrix</a:t>
                      </a:r>
                      <a:r>
                        <a:rPr lang="en-US" sz="2200" b="0" i="1" dirty="0">
                          <a:solidFill>
                            <a:srgbClr val="0070C0"/>
                          </a:solidFill>
                          <a:latin typeface="Aldhabi" panose="01000000000000000000" pitchFamily="2" charset="-78"/>
                          <a:cs typeface="Aldhabi" panose="01000000000000000000" pitchFamily="2" charset="-78"/>
                        </a:rPr>
                        <a:t>, </a:t>
                      </a:r>
                      <a:r>
                        <a:rPr lang="en-US" sz="2200" b="0" i="1" dirty="0" err="1">
                          <a:solidFill>
                            <a:srgbClr val="0070C0"/>
                          </a:solidFill>
                          <a:latin typeface="Aldhabi" panose="01000000000000000000" pitchFamily="2" charset="-78"/>
                          <a:cs typeface="Aldhabi" panose="01000000000000000000" pitchFamily="2" charset="-78"/>
                        </a:rPr>
                        <a:t>train$revenue</a:t>
                      </a:r>
                      <a:r>
                        <a:rPr lang="en-US" sz="2200" b="0" i="1" dirty="0">
                          <a:solidFill>
                            <a:srgbClr val="0070C0"/>
                          </a:solidFill>
                          <a:latin typeface="Aldhabi" panose="01000000000000000000" pitchFamily="2" charset="-78"/>
                          <a:cs typeface="Aldhabi" panose="01000000000000000000" pitchFamily="2" charset="-78"/>
                        </a:rPr>
                        <a:t>)</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bestlambda</a:t>
                      </a:r>
                      <a:r>
                        <a:rPr lang="en-US" sz="2200" b="0" i="1" dirty="0">
                          <a:solidFill>
                            <a:srgbClr val="0070C0"/>
                          </a:solidFill>
                          <a:latin typeface="Aldhabi" panose="01000000000000000000" pitchFamily="2" charset="-78"/>
                          <a:cs typeface="Aldhabi" panose="01000000000000000000" pitchFamily="2" charset="-78"/>
                        </a:rPr>
                        <a:t> &lt;- </a:t>
                      </a:r>
                      <a:r>
                        <a:rPr lang="en-US" sz="2200" b="0" i="1" dirty="0" err="1">
                          <a:solidFill>
                            <a:srgbClr val="0070C0"/>
                          </a:solidFill>
                          <a:latin typeface="Aldhabi" panose="01000000000000000000" pitchFamily="2" charset="-78"/>
                          <a:cs typeface="Aldhabi" panose="01000000000000000000" pitchFamily="2" charset="-78"/>
                        </a:rPr>
                        <a:t>glmridge$lambda.min</a:t>
                      </a:r>
                      <a:endParaRPr lang="en-US" sz="2200" b="0" i="1" dirty="0">
                        <a:solidFill>
                          <a:srgbClr val="0070C0"/>
                        </a:solidFill>
                        <a:latin typeface="Aldhabi" panose="01000000000000000000" pitchFamily="2" charset="-78"/>
                        <a:cs typeface="Aldhabi" panose="01000000000000000000" pitchFamily="2" charset="-78"/>
                      </a:endParaRPr>
                    </a:p>
                    <a:p>
                      <a:pPr marL="0" indent="0" algn="l">
                        <a:buNone/>
                      </a:pPr>
                      <a:r>
                        <a:rPr lang="en-US" sz="2200" b="0" i="1" dirty="0" err="1">
                          <a:solidFill>
                            <a:srgbClr val="0070C0"/>
                          </a:solidFill>
                          <a:latin typeface="Aldhabi" panose="01000000000000000000" pitchFamily="2" charset="-78"/>
                          <a:cs typeface="Aldhabi" panose="01000000000000000000" pitchFamily="2" charset="-78"/>
                        </a:rPr>
                        <a:t>pred.ridge</a:t>
                      </a:r>
                      <a:r>
                        <a:rPr lang="en-US" sz="2200" b="0" i="1" dirty="0">
                          <a:solidFill>
                            <a:srgbClr val="0070C0"/>
                          </a:solidFill>
                          <a:latin typeface="Aldhabi" panose="01000000000000000000" pitchFamily="2" charset="-78"/>
                          <a:cs typeface="Aldhabi" panose="01000000000000000000" pitchFamily="2" charset="-78"/>
                        </a:rPr>
                        <a:t> &lt;- predict(ridge, s = </a:t>
                      </a:r>
                      <a:r>
                        <a:rPr lang="en-US" sz="2200" b="0" i="1" dirty="0" err="1">
                          <a:solidFill>
                            <a:srgbClr val="0070C0"/>
                          </a:solidFill>
                          <a:latin typeface="Aldhabi" panose="01000000000000000000" pitchFamily="2" charset="-78"/>
                          <a:cs typeface="Aldhabi" panose="01000000000000000000" pitchFamily="2" charset="-78"/>
                        </a:rPr>
                        <a:t>bestlambda</a:t>
                      </a:r>
                      <a:r>
                        <a:rPr lang="en-US" sz="2200" b="0" i="1" dirty="0">
                          <a:solidFill>
                            <a:srgbClr val="0070C0"/>
                          </a:solidFill>
                          <a:latin typeface="Aldhabi" panose="01000000000000000000" pitchFamily="2" charset="-78"/>
                          <a:cs typeface="Aldhabi" panose="01000000000000000000" pitchFamily="2" charset="-78"/>
                        </a:rPr>
                        <a:t>, </a:t>
                      </a:r>
                      <a:r>
                        <a:rPr lang="en-US" sz="2200" b="0" i="1" dirty="0" err="1">
                          <a:solidFill>
                            <a:srgbClr val="0070C0"/>
                          </a:solidFill>
                          <a:latin typeface="Aldhabi" panose="01000000000000000000" pitchFamily="2" charset="-78"/>
                          <a:cs typeface="Aldhabi" panose="01000000000000000000" pitchFamily="2" charset="-78"/>
                        </a:rPr>
                        <a:t>newx</a:t>
                      </a:r>
                      <a:r>
                        <a:rPr lang="en-US" sz="2200" b="0" i="1" dirty="0">
                          <a:solidFill>
                            <a:srgbClr val="0070C0"/>
                          </a:solidFill>
                          <a:latin typeface="Aldhabi" panose="01000000000000000000" pitchFamily="2" charset="-78"/>
                          <a:cs typeface="Aldhabi" panose="01000000000000000000" pitchFamily="2" charset="-78"/>
                        </a:rPr>
                        <a:t> = </a:t>
                      </a:r>
                      <a:r>
                        <a:rPr lang="en-US" sz="2200" b="0" i="1" dirty="0" err="1">
                          <a:solidFill>
                            <a:srgbClr val="0070C0"/>
                          </a:solidFill>
                          <a:latin typeface="Aldhabi" panose="01000000000000000000" pitchFamily="2" charset="-78"/>
                          <a:cs typeface="Aldhabi" panose="01000000000000000000" pitchFamily="2" charset="-78"/>
                        </a:rPr>
                        <a:t>testmatrix</a:t>
                      </a:r>
                      <a:r>
                        <a:rPr lang="en-US" sz="2200" b="0" i="1" dirty="0">
                          <a:solidFill>
                            <a:srgbClr val="0070C0"/>
                          </a:solidFill>
                          <a:latin typeface="Aldhabi" panose="01000000000000000000" pitchFamily="2" charset="-78"/>
                          <a:cs typeface="Aldhabi" panose="01000000000000000000" pitchFamily="2" charset="-78"/>
                        </a:rPr>
                        <a:t>)</a:t>
                      </a:r>
                    </a:p>
                    <a:p>
                      <a:pPr marL="0" indent="0" algn="l">
                        <a:buNone/>
                      </a:pPr>
                      <a:r>
                        <a:rPr lang="en-US" sz="2200" b="0" i="1" dirty="0" err="1">
                          <a:solidFill>
                            <a:srgbClr val="0070C0"/>
                          </a:solidFill>
                          <a:latin typeface="Aldhabi" panose="01000000000000000000" pitchFamily="2" charset="-78"/>
                          <a:cs typeface="Aldhabi" panose="01000000000000000000" pitchFamily="2" charset="-78"/>
                        </a:rPr>
                        <a:t>pred.ridge</a:t>
                      </a:r>
                      <a:endParaRPr lang="en-US" sz="2200" b="0" i="1" dirty="0">
                        <a:solidFill>
                          <a:srgbClr val="0070C0"/>
                        </a:solidFill>
                        <a:latin typeface="Aldhabi" panose="01000000000000000000" pitchFamily="2" charset="-78"/>
                        <a:cs typeface="Aldhabi" panose="01000000000000000000" pitchFamily="2" charset="-78"/>
                      </a:endParaRPr>
                    </a:p>
                  </a:txBody>
                  <a:tcPr>
                    <a:noFill/>
                  </a:tcPr>
                </a:tc>
                <a:extLst>
                  <a:ext uri="{0D108BD9-81ED-4DB2-BD59-A6C34878D82A}">
                    <a16:rowId xmlns:a16="http://schemas.microsoft.com/office/drawing/2014/main" val="601100490"/>
                  </a:ext>
                </a:extLst>
              </a:tr>
            </a:tbl>
          </a:graphicData>
        </a:graphic>
      </p:graphicFrame>
      <p:pic>
        <p:nvPicPr>
          <p:cNvPr id="2" name="Audio 1">
            <a:hlinkClick r:id="" action="ppaction://media"/>
            <a:extLst>
              <a:ext uri="{FF2B5EF4-FFF2-40B4-BE49-F238E27FC236}">
                <a16:creationId xmlns:a16="http://schemas.microsoft.com/office/drawing/2014/main" id="{1A3BF05B-DA87-499F-B294-C1E196DDFB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875745283"/>
      </p:ext>
    </p:extLst>
  </p:cSld>
  <p:clrMapOvr>
    <a:masterClrMapping/>
  </p:clrMapOvr>
  <mc:AlternateContent xmlns:mc="http://schemas.openxmlformats.org/markup-compatibility/2006">
    <mc:Choice xmlns:p14="http://schemas.microsoft.com/office/powerpoint/2010/main" Requires="p14">
      <p:transition spd="slow" p14:dur="2000" advTm="62695"/>
    </mc:Choice>
    <mc:Fallback>
      <p:transition spd="slow" advTm="62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FAF7-4A6D-4127-90D9-8A481D4AE26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9. Evaluation</a:t>
            </a:r>
          </a:p>
        </p:txBody>
      </p:sp>
      <p:sp>
        <p:nvSpPr>
          <p:cNvPr id="4" name="Content Placeholder 3">
            <a:extLst>
              <a:ext uri="{FF2B5EF4-FFF2-40B4-BE49-F238E27FC236}">
                <a16:creationId xmlns:a16="http://schemas.microsoft.com/office/drawing/2014/main" id="{52DBA70D-3286-4D95-924B-A02CA26FF42A}"/>
              </a:ext>
            </a:extLst>
          </p:cNvPr>
          <p:cNvSpPr>
            <a:spLocks noGrp="1"/>
          </p:cNvSpPr>
          <p:nvPr>
            <p:ph sz="half" idx="2"/>
          </p:nvPr>
        </p:nvSpPr>
        <p:spPr>
          <a:xfrm>
            <a:off x="536879" y="1655521"/>
            <a:ext cx="7241926" cy="2748690"/>
          </a:xfrm>
        </p:spPr>
        <p:txBody>
          <a:bodyPr>
            <a:normAutofit lnSpcReduction="10000"/>
          </a:bodyPr>
          <a:lstStyle/>
          <a:p>
            <a:pPr algn="l"/>
            <a:r>
              <a:rPr lang="en-US" dirty="0">
                <a:latin typeface="Aldhabi" panose="01000000000000000000" pitchFamily="2" charset="-78"/>
                <a:cs typeface="Aldhabi" panose="01000000000000000000" pitchFamily="2" charset="-78"/>
              </a:rPr>
              <a:t>We calculated the performance of all the predictive models using the root mean squared error of the test data set revenue. </a:t>
            </a:r>
          </a:p>
          <a:p>
            <a:pPr marL="0" indent="0" algn="l">
              <a:buNone/>
            </a:pPr>
            <a:endParaRPr lang="en-US" dirty="0">
              <a:latin typeface="Aldhabi" panose="01000000000000000000" pitchFamily="2" charset="-78"/>
              <a:cs typeface="Aldhabi" panose="01000000000000000000" pitchFamily="2" charset="-78"/>
            </a:endParaRPr>
          </a:p>
          <a:p>
            <a:pPr algn="l"/>
            <a:r>
              <a:rPr lang="en-US" dirty="0">
                <a:latin typeface="Aldhabi" panose="01000000000000000000" pitchFamily="2" charset="-78"/>
                <a:cs typeface="Aldhabi" panose="01000000000000000000" pitchFamily="2" charset="-78"/>
              </a:rPr>
              <a:t>RMSE = </a:t>
            </a:r>
          </a:p>
          <a:p>
            <a:pPr marL="0" indent="0" algn="l">
              <a:buNone/>
            </a:pPr>
            <a:endParaRPr lang="en-US" dirty="0">
              <a:latin typeface="Aldhabi" panose="01000000000000000000" pitchFamily="2" charset="-78"/>
              <a:cs typeface="Aldhabi" panose="01000000000000000000" pitchFamily="2" charset="-78"/>
            </a:endParaRPr>
          </a:p>
          <a:p>
            <a:pPr algn="l"/>
            <a:r>
              <a:rPr lang="en-US" dirty="0">
                <a:latin typeface="Aldhabi" panose="01000000000000000000" pitchFamily="2" charset="-78"/>
                <a:cs typeface="Aldhabi" panose="01000000000000000000" pitchFamily="2" charset="-78"/>
              </a:rPr>
              <a:t>Where ‘</a:t>
            </a:r>
            <a:r>
              <a:rPr lang="en-US" dirty="0" err="1">
                <a:latin typeface="Aldhabi" panose="01000000000000000000" pitchFamily="2" charset="-78"/>
                <a:cs typeface="Aldhabi" panose="01000000000000000000" pitchFamily="2" charset="-78"/>
              </a:rPr>
              <a:t>Y</a:t>
            </a:r>
            <a:r>
              <a:rPr lang="en-US" baseline="-25000" dirty="0" err="1">
                <a:latin typeface="Aldhabi" panose="01000000000000000000" pitchFamily="2" charset="-78"/>
                <a:cs typeface="Aldhabi" panose="01000000000000000000" pitchFamily="2" charset="-78"/>
              </a:rPr>
              <a:t>t</a:t>
            </a:r>
            <a:r>
              <a:rPr lang="en-US" dirty="0">
                <a:latin typeface="Aldhabi" panose="01000000000000000000" pitchFamily="2" charset="-78"/>
                <a:cs typeface="Aldhabi" panose="01000000000000000000" pitchFamily="2" charset="-78"/>
              </a:rPr>
              <a:t>’</a:t>
            </a:r>
            <a:r>
              <a:rPr lang="en-US" baseline="-25000" dirty="0">
                <a:latin typeface="Aldhabi" panose="01000000000000000000" pitchFamily="2" charset="-78"/>
                <a:cs typeface="Aldhabi" panose="01000000000000000000" pitchFamily="2" charset="-78"/>
              </a:rPr>
              <a:t> </a:t>
            </a:r>
            <a:r>
              <a:rPr lang="en-US" dirty="0">
                <a:latin typeface="Aldhabi" panose="01000000000000000000" pitchFamily="2" charset="-78"/>
                <a:cs typeface="Aldhabi" panose="01000000000000000000" pitchFamily="2" charset="-78"/>
              </a:rPr>
              <a:t>is the actual revenue of the </a:t>
            </a:r>
            <a:r>
              <a:rPr lang="en-US" dirty="0" err="1">
                <a:latin typeface="Aldhabi" panose="01000000000000000000" pitchFamily="2" charset="-78"/>
                <a:cs typeface="Aldhabi" panose="01000000000000000000" pitchFamily="2" charset="-78"/>
              </a:rPr>
              <a:t>i</a:t>
            </a:r>
            <a:r>
              <a:rPr lang="en-US" baseline="30000" dirty="0" err="1">
                <a:latin typeface="Aldhabi" panose="01000000000000000000" pitchFamily="2" charset="-78"/>
                <a:cs typeface="Aldhabi" panose="01000000000000000000" pitchFamily="2" charset="-78"/>
              </a:rPr>
              <a:t>th</a:t>
            </a:r>
            <a:r>
              <a:rPr lang="en-US" dirty="0">
                <a:latin typeface="Aldhabi" panose="01000000000000000000" pitchFamily="2" charset="-78"/>
                <a:cs typeface="Aldhabi" panose="01000000000000000000" pitchFamily="2" charset="-78"/>
              </a:rPr>
              <a:t> restaurant and ‘</a:t>
            </a:r>
            <a:r>
              <a:rPr lang="en-US" sz="1600" dirty="0" err="1">
                <a:latin typeface="Aldhabi" panose="01000000000000000000" pitchFamily="2" charset="-78"/>
                <a:cs typeface="Aldhabi" panose="01000000000000000000" pitchFamily="2" charset="-78"/>
              </a:rPr>
              <a:t>Ŷt</a:t>
            </a:r>
            <a:r>
              <a:rPr lang="en-US" dirty="0">
                <a:latin typeface="Aldhabi" panose="01000000000000000000" pitchFamily="2" charset="-78"/>
                <a:cs typeface="Aldhabi" panose="01000000000000000000" pitchFamily="2" charset="-78"/>
              </a:rPr>
              <a:t>’ is the predicted revenue of the </a:t>
            </a:r>
            <a:r>
              <a:rPr lang="en-US" dirty="0" err="1">
                <a:latin typeface="Aldhabi" panose="01000000000000000000" pitchFamily="2" charset="-78"/>
                <a:cs typeface="Aldhabi" panose="01000000000000000000" pitchFamily="2" charset="-78"/>
              </a:rPr>
              <a:t>i</a:t>
            </a:r>
            <a:r>
              <a:rPr lang="en-US" baseline="30000" dirty="0" err="1">
                <a:latin typeface="Aldhabi" panose="01000000000000000000" pitchFamily="2" charset="-78"/>
                <a:cs typeface="Aldhabi" panose="01000000000000000000" pitchFamily="2" charset="-78"/>
              </a:rPr>
              <a:t>th</a:t>
            </a:r>
            <a:r>
              <a:rPr lang="en-US" dirty="0">
                <a:latin typeface="Aldhabi" panose="01000000000000000000" pitchFamily="2" charset="-78"/>
                <a:cs typeface="Aldhabi" panose="01000000000000000000" pitchFamily="2" charset="-78"/>
              </a:rPr>
              <a:t> restaurant.</a:t>
            </a:r>
          </a:p>
          <a:p>
            <a:pPr algn="l"/>
            <a:endParaRPr lang="en-US" dirty="0">
              <a:latin typeface="Aldhabi" panose="01000000000000000000" pitchFamily="2" charset="-78"/>
              <a:cs typeface="Aldhabi" panose="01000000000000000000" pitchFamily="2" charset="-78"/>
            </a:endParaRPr>
          </a:p>
        </p:txBody>
      </p:sp>
      <p:pic>
        <p:nvPicPr>
          <p:cNvPr id="7" name="Picture 6" descr="Formula for calculating root mean squared error (RMSE)">
            <a:extLst>
              <a:ext uri="{FF2B5EF4-FFF2-40B4-BE49-F238E27FC236}">
                <a16:creationId xmlns:a16="http://schemas.microsoft.com/office/drawing/2014/main" id="{3091006C-851B-4AF3-A0CC-9891424E3B9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70605" y="2571750"/>
            <a:ext cx="762000" cy="659130"/>
          </a:xfrm>
          <a:prstGeom prst="rect">
            <a:avLst/>
          </a:prstGeom>
          <a:noFill/>
          <a:ln>
            <a:noFill/>
          </a:ln>
        </p:spPr>
      </p:pic>
      <p:pic>
        <p:nvPicPr>
          <p:cNvPr id="5" name="Audio 4">
            <a:hlinkClick r:id="" action="ppaction://media"/>
            <a:extLst>
              <a:ext uri="{FF2B5EF4-FFF2-40B4-BE49-F238E27FC236}">
                <a16:creationId xmlns:a16="http://schemas.microsoft.com/office/drawing/2014/main" id="{4A9FA269-DF67-4EA1-B813-96B91AA60E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621471437"/>
      </p:ext>
    </p:extLst>
  </p:cSld>
  <p:clrMapOvr>
    <a:masterClrMapping/>
  </p:clrMapOvr>
  <mc:AlternateContent xmlns:mc="http://schemas.openxmlformats.org/markup-compatibility/2006">
    <mc:Choice xmlns:p14="http://schemas.microsoft.com/office/powerpoint/2010/main" Requires="p14">
      <p:transition spd="slow" p14:dur="2000" advTm="37714"/>
    </mc:Choice>
    <mc:Fallback>
      <p:transition spd="slow" advTm="37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effectLst>
            <a:glow rad="63500">
              <a:schemeClr val="accent6">
                <a:satMod val="175000"/>
                <a:alpha val="40000"/>
              </a:schemeClr>
            </a:glow>
            <a:outerShdw blurRad="50800" dist="38100" dir="10800000" algn="r" rotWithShape="0">
              <a:prstClr val="black">
                <a:alpha val="40000"/>
              </a:prstClr>
            </a:outerShdw>
          </a:effectLst>
        </p:spPr>
        <p:txBody>
          <a:bodyPr>
            <a:normAutofit/>
          </a:bodyPr>
          <a:lstStyle/>
          <a:p>
            <a:r>
              <a:rPr lang="en-US" dirty="0">
                <a:latin typeface="Aldhabi" panose="01000000000000000000" pitchFamily="2" charset="-78"/>
                <a:cs typeface="Aldhabi" panose="01000000000000000000" pitchFamily="2" charset="-78"/>
              </a:rPr>
              <a:t>1. </a:t>
            </a:r>
            <a:r>
              <a:rPr lang="en-US" dirty="0">
                <a:effectLst>
                  <a:outerShdw blurRad="38100" dist="38100" dir="2700000" algn="tl">
                    <a:srgbClr val="000000">
                      <a:alpha val="43137"/>
                    </a:srgbClr>
                  </a:outerShdw>
                </a:effectLst>
                <a:latin typeface="Aldhabi" panose="01000000000000000000" pitchFamily="2" charset="-78"/>
                <a:cs typeface="Aldhabi" panose="01000000000000000000" pitchFamily="2" charset="-78"/>
              </a:rPr>
              <a:t>Problem Statement</a:t>
            </a:r>
          </a:p>
        </p:txBody>
      </p:sp>
      <p:sp>
        <p:nvSpPr>
          <p:cNvPr id="5" name="Content Placeholder 4"/>
          <p:cNvSpPr>
            <a:spLocks noGrp="1"/>
          </p:cNvSpPr>
          <p:nvPr>
            <p:ph idx="1"/>
          </p:nvPr>
        </p:nvSpPr>
        <p:spPr>
          <a:xfrm>
            <a:off x="448965" y="1502815"/>
            <a:ext cx="6566315" cy="3205651"/>
          </a:xfrm>
        </p:spPr>
        <p:txBody>
          <a:bodyPr>
            <a:normAutofit fontScale="92500" lnSpcReduction="10000"/>
          </a:bodyPr>
          <a:lstStyle/>
          <a:p>
            <a:pPr algn="just">
              <a:buFont typeface="Wingdings" panose="05000000000000000000" pitchFamily="2" charset="2"/>
              <a:buChar char="v"/>
            </a:pPr>
            <a:r>
              <a:rPr lang="en-US" sz="2400" dirty="0">
                <a:latin typeface="Aldhabi" panose="01000000000000000000" pitchFamily="2" charset="-78"/>
                <a:cs typeface="Aldhabi" panose="01000000000000000000" pitchFamily="2" charset="-78"/>
              </a:rPr>
              <a:t>Large investments of time and capital are required to run a restaurant business. If the business fails, the investing party incurs heavy loss. </a:t>
            </a:r>
          </a:p>
          <a:p>
            <a:pPr marL="0" indent="0" algn="just">
              <a:buNone/>
            </a:pPr>
            <a:endParaRPr lang="en-US" sz="2400" dirty="0">
              <a:latin typeface="Aldhabi" panose="01000000000000000000" pitchFamily="2" charset="-78"/>
              <a:cs typeface="Aldhabi" panose="01000000000000000000" pitchFamily="2" charset="-78"/>
            </a:endParaRPr>
          </a:p>
          <a:p>
            <a:pPr algn="just">
              <a:buFont typeface="Wingdings" panose="05000000000000000000" pitchFamily="2" charset="2"/>
              <a:buChar char="v"/>
            </a:pPr>
            <a:r>
              <a:rPr lang="en-US" sz="2400" dirty="0">
                <a:latin typeface="Aldhabi" panose="01000000000000000000" pitchFamily="2" charset="-78"/>
                <a:cs typeface="Aldhabi" panose="01000000000000000000" pitchFamily="2" charset="-78"/>
              </a:rPr>
              <a:t>Our project considers and examines various parameters from the given data sets. The outcome of the analysis will display improved investments on the restaurant business. </a:t>
            </a:r>
          </a:p>
          <a:p>
            <a:pPr marL="0" indent="0" algn="just">
              <a:buNone/>
            </a:pPr>
            <a:endParaRPr lang="en-US" sz="2400" dirty="0">
              <a:latin typeface="Aldhabi" panose="01000000000000000000" pitchFamily="2" charset="-78"/>
              <a:cs typeface="Aldhabi" panose="01000000000000000000" pitchFamily="2" charset="-78"/>
            </a:endParaRPr>
          </a:p>
          <a:p>
            <a:pPr algn="just">
              <a:buFont typeface="Wingdings" panose="05000000000000000000" pitchFamily="2" charset="2"/>
              <a:buChar char="v"/>
            </a:pPr>
            <a:r>
              <a:rPr lang="en-US" sz="2400" dirty="0">
                <a:latin typeface="Aldhabi" panose="01000000000000000000" pitchFamily="2" charset="-78"/>
                <a:cs typeface="Aldhabi" panose="01000000000000000000" pitchFamily="2" charset="-78"/>
              </a:rPr>
              <a:t>The objective is to assist people wanting to make investments in the restaurant business.</a:t>
            </a:r>
          </a:p>
        </p:txBody>
      </p:sp>
      <p:pic>
        <p:nvPicPr>
          <p:cNvPr id="2" name="Audio 1">
            <a:hlinkClick r:id="" action="ppaction://media"/>
            <a:extLst>
              <a:ext uri="{FF2B5EF4-FFF2-40B4-BE49-F238E27FC236}">
                <a16:creationId xmlns:a16="http://schemas.microsoft.com/office/drawing/2014/main" id="{DA2C2739-8AED-46F3-A45D-F88CED2852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mc:Choice xmlns:p14="http://schemas.microsoft.com/office/powerpoint/2010/main" Requires="p14">
      <p:transition spd="slow" p14:dur="2000" advTm="29143"/>
    </mc:Choice>
    <mc:Fallback>
      <p:transition spd="slow" advTm="29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D355-6444-4999-968B-9B894328EA2B}"/>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10.Computation and Results</a:t>
            </a:r>
          </a:p>
        </p:txBody>
      </p:sp>
      <p:sp>
        <p:nvSpPr>
          <p:cNvPr id="4" name="Content Placeholder 3">
            <a:extLst>
              <a:ext uri="{FF2B5EF4-FFF2-40B4-BE49-F238E27FC236}">
                <a16:creationId xmlns:a16="http://schemas.microsoft.com/office/drawing/2014/main" id="{C6A6BEBE-D441-4D59-B7A4-2FF7CB18F1CB}"/>
              </a:ext>
            </a:extLst>
          </p:cNvPr>
          <p:cNvSpPr>
            <a:spLocks noGrp="1"/>
          </p:cNvSpPr>
          <p:nvPr>
            <p:ph sz="half" idx="2"/>
          </p:nvPr>
        </p:nvSpPr>
        <p:spPr>
          <a:xfrm>
            <a:off x="536878" y="1502815"/>
            <a:ext cx="8310861" cy="3512215"/>
          </a:xfrm>
        </p:spPr>
        <p:txBody>
          <a:bodyPr>
            <a:normAutofit fontScale="85000" lnSpcReduction="20000"/>
          </a:bodyPr>
          <a:lstStyle/>
          <a:p>
            <a:pPr algn="l"/>
            <a:r>
              <a:rPr lang="en-US" sz="2600" b="1" dirty="0">
                <a:latin typeface="Aldhabi" panose="01000000000000000000" pitchFamily="2" charset="-78"/>
                <a:cs typeface="Aldhabi" panose="01000000000000000000" pitchFamily="2" charset="-78"/>
              </a:rPr>
              <a:t>Logistic Regression</a:t>
            </a:r>
            <a:r>
              <a:rPr lang="en-US" sz="2600" dirty="0">
                <a:latin typeface="Aldhabi" panose="01000000000000000000" pitchFamily="2" charset="-78"/>
                <a:cs typeface="Aldhabi" panose="01000000000000000000" pitchFamily="2" charset="-78"/>
              </a:rPr>
              <a:t>: 1131755</a:t>
            </a:r>
          </a:p>
          <a:p>
            <a:pPr algn="l"/>
            <a:r>
              <a:rPr lang="en-US" sz="2600" b="1" dirty="0">
                <a:latin typeface="Aldhabi" panose="01000000000000000000" pitchFamily="2" charset="-78"/>
                <a:cs typeface="Aldhabi" panose="01000000000000000000" pitchFamily="2" charset="-78"/>
              </a:rPr>
              <a:t>Lasso Regression</a:t>
            </a:r>
            <a:r>
              <a:rPr lang="en-US" sz="2600" dirty="0">
                <a:latin typeface="Aldhabi" panose="01000000000000000000" pitchFamily="2" charset="-78"/>
                <a:cs typeface="Aldhabi" panose="01000000000000000000" pitchFamily="2" charset="-78"/>
              </a:rPr>
              <a:t>: 1111835</a:t>
            </a:r>
          </a:p>
          <a:p>
            <a:pPr algn="l"/>
            <a:r>
              <a:rPr lang="en-US" sz="2600" b="1" dirty="0">
                <a:latin typeface="Aldhabi" panose="01000000000000000000" pitchFamily="2" charset="-78"/>
                <a:cs typeface="Aldhabi" panose="01000000000000000000" pitchFamily="2" charset="-78"/>
              </a:rPr>
              <a:t>Ridge Regression</a:t>
            </a:r>
            <a:r>
              <a:rPr lang="en-US" sz="2600" dirty="0">
                <a:latin typeface="Aldhabi" panose="01000000000000000000" pitchFamily="2" charset="-78"/>
                <a:cs typeface="Aldhabi" panose="01000000000000000000" pitchFamily="2" charset="-78"/>
              </a:rPr>
              <a:t>: 1116012</a:t>
            </a:r>
          </a:p>
          <a:p>
            <a:pPr algn="l"/>
            <a:r>
              <a:rPr lang="en-US" sz="2600" b="1" dirty="0">
                <a:latin typeface="Aldhabi" panose="01000000000000000000" pitchFamily="2" charset="-78"/>
                <a:cs typeface="Aldhabi" panose="01000000000000000000" pitchFamily="2" charset="-78"/>
              </a:rPr>
              <a:t>Principal Component Regression</a:t>
            </a:r>
            <a:r>
              <a:rPr lang="en-US" sz="2600" dirty="0">
                <a:latin typeface="Aldhabi" panose="01000000000000000000" pitchFamily="2" charset="-78"/>
                <a:cs typeface="Aldhabi" panose="01000000000000000000" pitchFamily="2" charset="-78"/>
              </a:rPr>
              <a:t>: 1103825</a:t>
            </a:r>
          </a:p>
          <a:p>
            <a:pPr algn="l"/>
            <a:r>
              <a:rPr lang="en-US" sz="2600" b="1" dirty="0">
                <a:latin typeface="Aldhabi" panose="01000000000000000000" pitchFamily="2" charset="-78"/>
                <a:cs typeface="Aldhabi" panose="01000000000000000000" pitchFamily="2" charset="-78"/>
              </a:rPr>
              <a:t>Partial Least Square</a:t>
            </a:r>
            <a:r>
              <a:rPr lang="en-US" sz="2600" dirty="0">
                <a:latin typeface="Aldhabi" panose="01000000000000000000" pitchFamily="2" charset="-78"/>
                <a:cs typeface="Aldhabi" panose="01000000000000000000" pitchFamily="2" charset="-78"/>
              </a:rPr>
              <a:t>: 1127979</a:t>
            </a:r>
          </a:p>
          <a:p>
            <a:pPr algn="l"/>
            <a:r>
              <a:rPr lang="en-US" sz="2600" b="1" dirty="0">
                <a:latin typeface="Aldhabi" panose="01000000000000000000" pitchFamily="2" charset="-78"/>
                <a:cs typeface="Aldhabi" panose="01000000000000000000" pitchFamily="2" charset="-78"/>
              </a:rPr>
              <a:t>Backward Selection</a:t>
            </a:r>
            <a:r>
              <a:rPr lang="en-US" sz="2600" dirty="0">
                <a:latin typeface="Aldhabi" panose="01000000000000000000" pitchFamily="2" charset="-78"/>
                <a:cs typeface="Aldhabi" panose="01000000000000000000" pitchFamily="2" charset="-78"/>
              </a:rPr>
              <a:t>: 1122023</a:t>
            </a:r>
          </a:p>
          <a:p>
            <a:pPr algn="l"/>
            <a:r>
              <a:rPr lang="en-US" sz="2600" b="1" dirty="0">
                <a:latin typeface="Aldhabi" panose="01000000000000000000" pitchFamily="2" charset="-78"/>
                <a:cs typeface="Aldhabi" panose="01000000000000000000" pitchFamily="2" charset="-78"/>
              </a:rPr>
              <a:t>Stepwise Selection</a:t>
            </a:r>
            <a:r>
              <a:rPr lang="en-US" sz="2600" dirty="0">
                <a:latin typeface="Aldhabi" panose="01000000000000000000" pitchFamily="2" charset="-78"/>
                <a:cs typeface="Aldhabi" panose="01000000000000000000" pitchFamily="2" charset="-78"/>
              </a:rPr>
              <a:t>: 1122023</a:t>
            </a:r>
          </a:p>
          <a:p>
            <a:pPr algn="l"/>
            <a:r>
              <a:rPr lang="en-US" sz="2600" b="1" dirty="0">
                <a:latin typeface="Aldhabi" panose="01000000000000000000" pitchFamily="2" charset="-78"/>
                <a:cs typeface="Aldhabi" panose="01000000000000000000" pitchFamily="2" charset="-78"/>
              </a:rPr>
              <a:t>Linear Regression</a:t>
            </a:r>
            <a:r>
              <a:rPr lang="en-US" sz="2600" dirty="0">
                <a:latin typeface="Aldhabi" panose="01000000000000000000" pitchFamily="2" charset="-78"/>
                <a:cs typeface="Aldhabi" panose="01000000000000000000" pitchFamily="2" charset="-78"/>
              </a:rPr>
              <a:t>: 1131755</a:t>
            </a:r>
          </a:p>
          <a:p>
            <a:pPr algn="l"/>
            <a:r>
              <a:rPr lang="en-US" sz="2600" b="1" dirty="0">
                <a:latin typeface="Aldhabi" panose="01000000000000000000" pitchFamily="2" charset="-78"/>
                <a:cs typeface="Aldhabi" panose="01000000000000000000" pitchFamily="2" charset="-78"/>
              </a:rPr>
              <a:t>Gradient Boosting Machine</a:t>
            </a:r>
            <a:r>
              <a:rPr lang="en-US" sz="2600" dirty="0">
                <a:latin typeface="Aldhabi" panose="01000000000000000000" pitchFamily="2" charset="-78"/>
                <a:cs typeface="Aldhabi" panose="01000000000000000000" pitchFamily="2" charset="-78"/>
              </a:rPr>
              <a:t>: 1103778</a:t>
            </a:r>
          </a:p>
          <a:p>
            <a:pPr algn="l"/>
            <a:r>
              <a:rPr lang="en-US" sz="2600" b="1" dirty="0">
                <a:latin typeface="Aldhabi" panose="01000000000000000000" pitchFamily="2" charset="-78"/>
                <a:cs typeface="Aldhabi" panose="01000000000000000000" pitchFamily="2" charset="-78"/>
              </a:rPr>
              <a:t>Support Vector Machine</a:t>
            </a:r>
            <a:r>
              <a:rPr lang="en-US" sz="2600" dirty="0">
                <a:latin typeface="Aldhabi" panose="01000000000000000000" pitchFamily="2" charset="-78"/>
                <a:cs typeface="Aldhabi" panose="01000000000000000000" pitchFamily="2" charset="-78"/>
              </a:rPr>
              <a:t>: 1260842</a:t>
            </a:r>
          </a:p>
          <a:p>
            <a:pPr algn="l"/>
            <a:endParaRPr lang="en-US" dirty="0"/>
          </a:p>
          <a:p>
            <a:pPr algn="l"/>
            <a:endParaRPr lang="en-US" dirty="0"/>
          </a:p>
        </p:txBody>
      </p:sp>
      <p:pic>
        <p:nvPicPr>
          <p:cNvPr id="3" name="Audio 2">
            <a:hlinkClick r:id="" action="ppaction://media"/>
            <a:extLst>
              <a:ext uri="{FF2B5EF4-FFF2-40B4-BE49-F238E27FC236}">
                <a16:creationId xmlns:a16="http://schemas.microsoft.com/office/drawing/2014/main" id="{51662A68-D571-4703-9B4A-679AFCA08E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751482118"/>
      </p:ext>
    </p:extLst>
  </p:cSld>
  <p:clrMapOvr>
    <a:masterClrMapping/>
  </p:clrMapOvr>
  <mc:AlternateContent xmlns:mc="http://schemas.openxmlformats.org/markup-compatibility/2006">
    <mc:Choice xmlns:p14="http://schemas.microsoft.com/office/powerpoint/2010/main" Requires="p14">
      <p:transition spd="slow" p14:dur="2000" advTm="38809"/>
    </mc:Choice>
    <mc:Fallback>
      <p:transition spd="slow" advTm="38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4260-2EAD-4C62-B76F-74F3470FF97E}"/>
              </a:ext>
            </a:extLst>
          </p:cNvPr>
          <p:cNvSpPr>
            <a:spLocks noGrp="1"/>
          </p:cNvSpPr>
          <p:nvPr>
            <p:ph type="title"/>
          </p:nvPr>
        </p:nvSpPr>
        <p:spPr>
          <a:xfrm>
            <a:off x="6251755" y="281175"/>
            <a:ext cx="1985165" cy="763525"/>
          </a:xfrm>
        </p:spPr>
        <p:txBody>
          <a:bodyPr/>
          <a:lstStyle/>
          <a:p>
            <a:r>
              <a:rPr lang="en-US" dirty="0">
                <a:latin typeface="Aldhabi" panose="01000000000000000000" pitchFamily="2" charset="-78"/>
                <a:cs typeface="Aldhabi" panose="01000000000000000000" pitchFamily="2" charset="-78"/>
              </a:rPr>
              <a:t>11.Conclusion</a:t>
            </a:r>
          </a:p>
        </p:txBody>
      </p:sp>
      <p:sp>
        <p:nvSpPr>
          <p:cNvPr id="4" name="Content Placeholder 3">
            <a:extLst>
              <a:ext uri="{FF2B5EF4-FFF2-40B4-BE49-F238E27FC236}">
                <a16:creationId xmlns:a16="http://schemas.microsoft.com/office/drawing/2014/main" id="{647DA259-3D33-49B4-80F7-472E16E15784}"/>
              </a:ext>
            </a:extLst>
          </p:cNvPr>
          <p:cNvSpPr>
            <a:spLocks noGrp="1"/>
          </p:cNvSpPr>
          <p:nvPr>
            <p:ph sz="half" idx="2"/>
          </p:nvPr>
        </p:nvSpPr>
        <p:spPr>
          <a:xfrm>
            <a:off x="296260" y="1502814"/>
            <a:ext cx="7940660" cy="3206805"/>
          </a:xfrm>
        </p:spPr>
        <p:txBody>
          <a:bodyPr>
            <a:normAutofit fontScale="92500" lnSpcReduction="20000"/>
          </a:bodyPr>
          <a:lstStyle/>
          <a:p>
            <a:pPr algn="l"/>
            <a:r>
              <a:rPr lang="en-US" dirty="0">
                <a:latin typeface="Aldhabi" panose="01000000000000000000" pitchFamily="2" charset="-78"/>
                <a:cs typeface="Aldhabi" panose="01000000000000000000" pitchFamily="2" charset="-78"/>
              </a:rPr>
              <a:t>According to the literature review, Random Forest algorithm works best for prediction of revenue. So, we add this prediction as a revenue column in our test set and compare it with the predictions obtained from other predictive models. Other best results are obtained from Gradient Boosting Machine method and Principal Component Regression.</a:t>
            </a:r>
          </a:p>
          <a:p>
            <a:pPr algn="l"/>
            <a:r>
              <a:rPr lang="en-US" dirty="0">
                <a:latin typeface="Aldhabi" panose="01000000000000000000" pitchFamily="2" charset="-78"/>
                <a:cs typeface="Aldhabi" panose="01000000000000000000" pitchFamily="2" charset="-78"/>
              </a:rPr>
              <a:t>Top 5 predictive models for this data set are:</a:t>
            </a:r>
          </a:p>
          <a:p>
            <a:pPr lvl="1" algn="l"/>
            <a:r>
              <a:rPr lang="en-US" sz="2200" dirty="0">
                <a:latin typeface="Aldhabi" panose="01000000000000000000" pitchFamily="2" charset="-78"/>
                <a:cs typeface="Aldhabi" panose="01000000000000000000" pitchFamily="2" charset="-78"/>
              </a:rPr>
              <a:t>Random Forest</a:t>
            </a:r>
          </a:p>
          <a:p>
            <a:pPr lvl="1" algn="l"/>
            <a:r>
              <a:rPr lang="en-US" sz="2200" dirty="0">
                <a:latin typeface="Aldhabi" panose="01000000000000000000" pitchFamily="2" charset="-78"/>
                <a:cs typeface="Aldhabi" panose="01000000000000000000" pitchFamily="2" charset="-78"/>
              </a:rPr>
              <a:t>Gradient Boosting Machine</a:t>
            </a:r>
          </a:p>
          <a:p>
            <a:pPr lvl="1" algn="l"/>
            <a:r>
              <a:rPr lang="en-US" sz="2200" dirty="0">
                <a:latin typeface="Aldhabi" panose="01000000000000000000" pitchFamily="2" charset="-78"/>
                <a:cs typeface="Aldhabi" panose="01000000000000000000" pitchFamily="2" charset="-78"/>
              </a:rPr>
              <a:t>Principal Component Regression</a:t>
            </a:r>
          </a:p>
          <a:p>
            <a:pPr lvl="1" algn="l"/>
            <a:r>
              <a:rPr lang="en-US" sz="2200" dirty="0">
                <a:latin typeface="Aldhabi" panose="01000000000000000000" pitchFamily="2" charset="-78"/>
                <a:cs typeface="Aldhabi" panose="01000000000000000000" pitchFamily="2" charset="-78"/>
              </a:rPr>
              <a:t>Lasso Regression</a:t>
            </a:r>
          </a:p>
          <a:p>
            <a:pPr lvl="1" algn="l"/>
            <a:r>
              <a:rPr lang="en-US" sz="2200" dirty="0">
                <a:latin typeface="Aldhabi" panose="01000000000000000000" pitchFamily="2" charset="-78"/>
                <a:cs typeface="Aldhabi" panose="01000000000000000000" pitchFamily="2" charset="-78"/>
              </a:rPr>
              <a:t>Ridge Regression</a:t>
            </a:r>
          </a:p>
        </p:txBody>
      </p:sp>
      <p:pic>
        <p:nvPicPr>
          <p:cNvPr id="3" name="Audio 2">
            <a:hlinkClick r:id="" action="ppaction://media"/>
            <a:extLst>
              <a:ext uri="{FF2B5EF4-FFF2-40B4-BE49-F238E27FC236}">
                <a16:creationId xmlns:a16="http://schemas.microsoft.com/office/drawing/2014/main" id="{1C521F2C-7DE8-4DC1-812A-7F00DE4D33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615360937"/>
      </p:ext>
    </p:extLst>
  </p:cSld>
  <p:clrMapOvr>
    <a:masterClrMapping/>
  </p:clrMapOvr>
  <mc:AlternateContent xmlns:mc="http://schemas.openxmlformats.org/markup-compatibility/2006">
    <mc:Choice xmlns:p14="http://schemas.microsoft.com/office/powerpoint/2010/main" Requires="p14">
      <p:transition spd="slow" p14:dur="2000" advTm="37777"/>
    </mc:Choice>
    <mc:Fallback>
      <p:transition spd="slow" advTm="37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D344061-EC91-4E7B-81D0-0E5DB939CFEB}"/>
              </a:ext>
            </a:extLst>
          </p:cNvPr>
          <p:cNvSpPr>
            <a:spLocks noGrp="1"/>
          </p:cNvSpPr>
          <p:nvPr>
            <p:ph sz="half" idx="2"/>
          </p:nvPr>
        </p:nvSpPr>
        <p:spPr>
          <a:xfrm>
            <a:off x="536878" y="1502815"/>
            <a:ext cx="8005451" cy="3359509"/>
          </a:xfrm>
        </p:spPr>
        <p:txBody>
          <a:bodyPr/>
          <a:lstStyle/>
          <a:p>
            <a:pPr marL="0" indent="0" algn="l">
              <a:buNone/>
            </a:pPr>
            <a:r>
              <a:rPr lang="en-US" dirty="0">
                <a:latin typeface="Aldhabi" panose="01000000000000000000" pitchFamily="2" charset="-78"/>
                <a:cs typeface="Aldhabi" panose="01000000000000000000" pitchFamily="2" charset="-78"/>
              </a:rPr>
              <a:t>We have created a csv file named final that comprises of the revenue prediction obtained from the above top 5 models.</a:t>
            </a:r>
          </a:p>
          <a:p>
            <a:pPr marL="0" indent="0" algn="l">
              <a:buNone/>
            </a:pPr>
            <a:endParaRPr lang="en-US" dirty="0">
              <a:latin typeface="Aldhabi" panose="01000000000000000000" pitchFamily="2" charset="-78"/>
              <a:cs typeface="Aldhabi" panose="01000000000000000000" pitchFamily="2" charset="-78"/>
            </a:endParaRPr>
          </a:p>
          <a:p>
            <a:pPr marL="0" indent="0" algn="l">
              <a:buNone/>
            </a:pPr>
            <a:endParaRPr lang="en-US" dirty="0"/>
          </a:p>
        </p:txBody>
      </p:sp>
      <p:pic>
        <p:nvPicPr>
          <p:cNvPr id="8" name="Picture 7">
            <a:extLst>
              <a:ext uri="{FF2B5EF4-FFF2-40B4-BE49-F238E27FC236}">
                <a16:creationId xmlns:a16="http://schemas.microsoft.com/office/drawing/2014/main" id="{5C59050D-ECB0-4592-9F37-C7E8CF916ACE}"/>
              </a:ext>
            </a:extLst>
          </p:cNvPr>
          <p:cNvPicPr/>
          <p:nvPr/>
        </p:nvPicPr>
        <p:blipFill rotWithShape="1">
          <a:blip r:embed="rId4"/>
          <a:srcRect t="25909" r="17466" b="12886"/>
          <a:stretch/>
        </p:blipFill>
        <p:spPr bwMode="auto">
          <a:xfrm>
            <a:off x="754375" y="2266340"/>
            <a:ext cx="6108200" cy="2814711"/>
          </a:xfrm>
          <a:prstGeom prst="rect">
            <a:avLst/>
          </a:prstGeom>
          <a:ln w="12700">
            <a:solidFill>
              <a:schemeClr val="tx1"/>
            </a:solidFill>
          </a:ln>
          <a:extLst>
            <a:ext uri="{53640926-AAD7-44D8-BBD7-CCE9431645EC}">
              <a14:shadowObscured xmlns:a14="http://schemas.microsoft.com/office/drawing/2010/main"/>
            </a:ext>
          </a:extLst>
        </p:spPr>
      </p:pic>
      <p:pic>
        <p:nvPicPr>
          <p:cNvPr id="10" name="Audio 9">
            <a:hlinkClick r:id="" action="ppaction://media"/>
            <a:extLst>
              <a:ext uri="{FF2B5EF4-FFF2-40B4-BE49-F238E27FC236}">
                <a16:creationId xmlns:a16="http://schemas.microsoft.com/office/drawing/2014/main" id="{50BCE29D-9B58-44E8-BA6B-51DEA0AD13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942171838"/>
      </p:ext>
    </p:extLst>
  </p:cSld>
  <p:clrMapOvr>
    <a:masterClrMapping/>
  </p:clrMapOvr>
  <mc:AlternateContent xmlns:mc="http://schemas.openxmlformats.org/markup-compatibility/2006">
    <mc:Choice xmlns:p14="http://schemas.microsoft.com/office/powerpoint/2010/main" Requires="p14">
      <p:transition spd="slow" p14:dur="2000" advTm="44082"/>
    </mc:Choice>
    <mc:Fallback>
      <p:transition spd="slow" advTm="4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B2DA-2765-4431-8388-C092D6197BA3}"/>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12. Recommendations &amp; Future Work</a:t>
            </a:r>
          </a:p>
        </p:txBody>
      </p:sp>
      <p:sp>
        <p:nvSpPr>
          <p:cNvPr id="3" name="Content Placeholder 2">
            <a:extLst>
              <a:ext uri="{FF2B5EF4-FFF2-40B4-BE49-F238E27FC236}">
                <a16:creationId xmlns:a16="http://schemas.microsoft.com/office/drawing/2014/main" id="{0B42CD89-2135-40C0-A605-C9783D0D0A22}"/>
              </a:ext>
            </a:extLst>
          </p:cNvPr>
          <p:cNvSpPr>
            <a:spLocks noGrp="1"/>
          </p:cNvSpPr>
          <p:nvPr>
            <p:ph idx="1"/>
          </p:nvPr>
        </p:nvSpPr>
        <p:spPr>
          <a:xfrm>
            <a:off x="448965" y="1350110"/>
            <a:ext cx="6719020" cy="3793390"/>
          </a:xfrm>
        </p:spPr>
        <p:txBody>
          <a:bodyPr>
            <a:normAutofit fontScale="85000" lnSpcReduction="10000"/>
          </a:bodyPr>
          <a:lstStyle/>
          <a:p>
            <a:pPr>
              <a:buFont typeface="Wingdings" panose="05000000000000000000" pitchFamily="2" charset="2"/>
              <a:buChar char="Ø"/>
            </a:pPr>
            <a:r>
              <a:rPr lang="en-US" sz="3000" dirty="0">
                <a:latin typeface="Aldhabi" panose="01000000000000000000" pitchFamily="2" charset="-78"/>
                <a:cs typeface="Aldhabi" panose="01000000000000000000" pitchFamily="2" charset="-78"/>
              </a:rPr>
              <a:t> W</a:t>
            </a:r>
            <a:r>
              <a:rPr lang="en-US" dirty="0">
                <a:latin typeface="Aldhabi" panose="01000000000000000000" pitchFamily="2" charset="-78"/>
                <a:cs typeface="Aldhabi" panose="01000000000000000000" pitchFamily="2" charset="-78"/>
              </a:rPr>
              <a:t>e realize the importance of data processing in comparison to the implementation of the machine learning algorithms. Using R package implementations, computing RMSE was easier.</a:t>
            </a:r>
          </a:p>
          <a:p>
            <a:pPr>
              <a:buFont typeface="Wingdings" panose="05000000000000000000" pitchFamily="2" charset="2"/>
              <a:buChar char="Ø"/>
            </a:pPr>
            <a:r>
              <a:rPr lang="en-US" dirty="0">
                <a:latin typeface="Aldhabi" panose="01000000000000000000" pitchFamily="2" charset="-78"/>
                <a:cs typeface="Aldhabi" panose="01000000000000000000" pitchFamily="2" charset="-78"/>
              </a:rPr>
              <a:t> To lower the RMSE, data processing is must. We realized the significance of performance of our model could use the K-Means clustering and k- Nearest Neighbors to deal with the unaccounted problem. </a:t>
            </a:r>
          </a:p>
          <a:p>
            <a:pPr>
              <a:buFont typeface="Wingdings" panose="05000000000000000000" pitchFamily="2" charset="2"/>
              <a:buChar char="Ø"/>
            </a:pPr>
            <a:r>
              <a:rPr lang="en-US" dirty="0">
                <a:latin typeface="Aldhabi" panose="01000000000000000000" pitchFamily="2" charset="-78"/>
                <a:cs typeface="Aldhabi" panose="01000000000000000000" pitchFamily="2" charset="-78"/>
              </a:rPr>
              <a:t>In this project, data processing and visualization was problematic due to many obscured P-variables. </a:t>
            </a:r>
          </a:p>
          <a:p>
            <a:pPr>
              <a:buFont typeface="Wingdings" panose="05000000000000000000" pitchFamily="2" charset="2"/>
              <a:buChar char="Ø"/>
            </a:pPr>
            <a:r>
              <a:rPr lang="en-US" dirty="0">
                <a:latin typeface="Aldhabi" panose="01000000000000000000" pitchFamily="2" charset="-78"/>
                <a:cs typeface="Aldhabi" panose="01000000000000000000" pitchFamily="2" charset="-78"/>
              </a:rPr>
              <a:t>The RMSE is not the only consideration while creating a model, interpretation and pace also matters.</a:t>
            </a:r>
            <a:endParaRPr lang="en-US" sz="3000" dirty="0">
              <a:latin typeface="Aldhabi" panose="01000000000000000000" pitchFamily="2" charset="-78"/>
              <a:cs typeface="Aldhabi" panose="01000000000000000000" pitchFamily="2" charset="-78"/>
            </a:endParaRPr>
          </a:p>
        </p:txBody>
      </p:sp>
      <p:pic>
        <p:nvPicPr>
          <p:cNvPr id="4" name="Audio 3">
            <a:hlinkClick r:id="" action="ppaction://media"/>
            <a:extLst>
              <a:ext uri="{FF2B5EF4-FFF2-40B4-BE49-F238E27FC236}">
                <a16:creationId xmlns:a16="http://schemas.microsoft.com/office/drawing/2014/main" id="{C1841212-7A56-4F74-89E1-B787387092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819553656"/>
      </p:ext>
    </p:extLst>
  </p:cSld>
  <p:clrMapOvr>
    <a:masterClrMapping/>
  </p:clrMapOvr>
  <mc:AlternateContent xmlns:mc="http://schemas.openxmlformats.org/markup-compatibility/2006">
    <mc:Choice xmlns:p14="http://schemas.microsoft.com/office/powerpoint/2010/main" Requires="p14">
      <p:transition spd="slow" p14:dur="2000" advTm="59292"/>
    </mc:Choice>
    <mc:Fallback>
      <p:transition spd="slow" advTm="59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2B2F-DE89-4C83-A22B-433F7A4AF9EE}"/>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13. References</a:t>
            </a:r>
          </a:p>
        </p:txBody>
      </p:sp>
      <p:sp>
        <p:nvSpPr>
          <p:cNvPr id="3" name="Content Placeholder 2">
            <a:extLst>
              <a:ext uri="{FF2B5EF4-FFF2-40B4-BE49-F238E27FC236}">
                <a16:creationId xmlns:a16="http://schemas.microsoft.com/office/drawing/2014/main" id="{2D834D31-0099-4C8C-974C-0E90729131EF}"/>
              </a:ext>
            </a:extLst>
          </p:cNvPr>
          <p:cNvSpPr>
            <a:spLocks noGrp="1"/>
          </p:cNvSpPr>
          <p:nvPr>
            <p:ph idx="1"/>
          </p:nvPr>
        </p:nvSpPr>
        <p:spPr>
          <a:xfrm>
            <a:off x="448965" y="1502815"/>
            <a:ext cx="6413610" cy="3359510"/>
          </a:xfrm>
        </p:spPr>
        <p:txBody>
          <a:bodyPr>
            <a:normAutofit fontScale="62500" lnSpcReduction="20000"/>
          </a:bodyPr>
          <a:lstStyle/>
          <a:p>
            <a:pPr lvl="0"/>
            <a:r>
              <a:rPr lang="en-US" sz="3300" dirty="0">
                <a:latin typeface="Aldhabi" panose="01000000000000000000" pitchFamily="2" charset="-78"/>
                <a:cs typeface="Aldhabi" panose="01000000000000000000" pitchFamily="2" charset="-78"/>
              </a:rPr>
              <a:t>Restaurant Revenue Prediction | Kaggle. (2018). Retrieved from https://www.kaggle.com/c/restaurant-revenue-prediction</a:t>
            </a:r>
          </a:p>
          <a:p>
            <a:pPr lvl="0"/>
            <a:r>
              <a:rPr lang="en-US" sz="3300" dirty="0">
                <a:latin typeface="Aldhabi" panose="01000000000000000000" pitchFamily="2" charset="-78"/>
                <a:cs typeface="Aldhabi" panose="01000000000000000000" pitchFamily="2" charset="-78"/>
              </a:rPr>
              <a:t>Predictive modeling and machine learning in R with the caret package. (2018). Retrieved from http://zevross.com/blog/2017/09/19/predictive-modeling-and-machine-learning-in-r-with-the-caret-package/</a:t>
            </a:r>
          </a:p>
          <a:p>
            <a:pPr lvl="0"/>
            <a:r>
              <a:rPr lang="en-US" sz="3300" dirty="0">
                <a:latin typeface="Aldhabi" panose="01000000000000000000" pitchFamily="2" charset="-78"/>
                <a:cs typeface="Aldhabi" panose="01000000000000000000" pitchFamily="2" charset="-78"/>
              </a:rPr>
              <a:t>Shirley Mills. (2018). </a:t>
            </a:r>
            <a:r>
              <a:rPr lang="en-US" sz="3300" i="1" dirty="0">
                <a:latin typeface="Aldhabi" panose="01000000000000000000" pitchFamily="2" charset="-78"/>
                <a:cs typeface="Aldhabi" panose="01000000000000000000" pitchFamily="2" charset="-78"/>
              </a:rPr>
              <a:t>Predicting Kaggle Restaurant Annual Revenue with Support Vector Machine and Random Forest</a:t>
            </a:r>
            <a:r>
              <a:rPr lang="en-US" sz="3300" dirty="0">
                <a:latin typeface="Aldhabi" panose="01000000000000000000" pitchFamily="2" charset="-78"/>
                <a:cs typeface="Aldhabi" panose="01000000000000000000" pitchFamily="2" charset="-78"/>
              </a:rPr>
              <a:t>. Ottawa. Retrieved from http://kpei.me/blog/wp-content/uploads/2015/05/TFIKaggleReport.pdf</a:t>
            </a:r>
          </a:p>
          <a:p>
            <a:pPr lvl="0"/>
            <a:r>
              <a:rPr lang="en-US" sz="3300" dirty="0" err="1">
                <a:latin typeface="Aldhabi" panose="01000000000000000000" pitchFamily="2" charset="-78"/>
                <a:cs typeface="Aldhabi" panose="01000000000000000000" pitchFamily="2" charset="-78"/>
              </a:rPr>
              <a:t>Etrue</a:t>
            </a:r>
            <a:r>
              <a:rPr lang="en-US" sz="3300" dirty="0">
                <a:latin typeface="Aldhabi" panose="01000000000000000000" pitchFamily="2" charset="-78"/>
                <a:cs typeface="Aldhabi" panose="01000000000000000000" pitchFamily="2" charset="-78"/>
              </a:rPr>
              <a:t> Howard, E. (2018). </a:t>
            </a:r>
            <a:r>
              <a:rPr lang="en-US" sz="3300" i="1" dirty="0">
                <a:latin typeface="Aldhabi" panose="01000000000000000000" pitchFamily="2" charset="-78"/>
                <a:cs typeface="Aldhabi" panose="01000000000000000000" pitchFamily="2" charset="-78"/>
              </a:rPr>
              <a:t>TFI Restaurant Revenue Classification and Prediction</a:t>
            </a:r>
            <a:r>
              <a:rPr lang="en-US" sz="3300" dirty="0">
                <a:latin typeface="Aldhabi" panose="01000000000000000000" pitchFamily="2" charset="-78"/>
                <a:cs typeface="Aldhabi" panose="01000000000000000000" pitchFamily="2" charset="-78"/>
              </a:rPr>
              <a:t>. Retrieved from https://www.researchgate.net/publication/301620224_A_REPORT_ON_TFI_Reataurant_Revenue_Classification_and_Prediction</a:t>
            </a:r>
          </a:p>
          <a:p>
            <a:endParaRPr lang="en-US" dirty="0"/>
          </a:p>
        </p:txBody>
      </p:sp>
      <p:pic>
        <p:nvPicPr>
          <p:cNvPr id="5" name="Audio 4">
            <a:hlinkClick r:id="" action="ppaction://media"/>
            <a:extLst>
              <a:ext uri="{FF2B5EF4-FFF2-40B4-BE49-F238E27FC236}">
                <a16:creationId xmlns:a16="http://schemas.microsoft.com/office/drawing/2014/main" id="{89B797DF-1D80-47C9-8B82-5069E00A1A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114328233"/>
      </p:ext>
    </p:extLst>
  </p:cSld>
  <p:clrMapOvr>
    <a:masterClrMapping/>
  </p:clrMapOvr>
  <mc:AlternateContent xmlns:mc="http://schemas.openxmlformats.org/markup-compatibility/2006">
    <mc:Choice xmlns:p14="http://schemas.microsoft.com/office/powerpoint/2010/main" Requires="p14">
      <p:transition spd="slow" p14:dur="2000" advTm="38560"/>
    </mc:Choice>
    <mc:Fallback>
      <p:transition spd="slow" advTm="3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BA205C-1F47-4C8C-B47E-72E0ACB4B896}"/>
              </a:ext>
            </a:extLst>
          </p:cNvPr>
          <p:cNvSpPr>
            <a:spLocks noGrp="1"/>
          </p:cNvSpPr>
          <p:nvPr>
            <p:ph idx="1"/>
          </p:nvPr>
        </p:nvSpPr>
        <p:spPr>
          <a:xfrm>
            <a:off x="2586835" y="2266340"/>
            <a:ext cx="2290575" cy="2442126"/>
          </a:xfrm>
        </p:spPr>
        <p:txBody>
          <a:bodyPr/>
          <a:lstStyle/>
          <a:p>
            <a:pPr marL="0" indent="0">
              <a:buNone/>
            </a:pPr>
            <a:r>
              <a:rPr lang="en-US" dirty="0"/>
              <a:t>Thank You!!!!</a:t>
            </a:r>
          </a:p>
          <a:p>
            <a:pPr marL="0" indent="0">
              <a:buNone/>
            </a:pPr>
            <a:r>
              <a:rPr lang="en-US" dirty="0"/>
              <a:t>        Q&amp;A</a:t>
            </a:r>
          </a:p>
        </p:txBody>
      </p:sp>
      <p:pic>
        <p:nvPicPr>
          <p:cNvPr id="2" name="Audio 1">
            <a:hlinkClick r:id="" action="ppaction://media"/>
            <a:extLst>
              <a:ext uri="{FF2B5EF4-FFF2-40B4-BE49-F238E27FC236}">
                <a16:creationId xmlns:a16="http://schemas.microsoft.com/office/drawing/2014/main" id="{295652DE-D0F5-48CD-A951-E91AA496FA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309437979"/>
      </p:ext>
    </p:extLst>
  </p:cSld>
  <p:clrMapOvr>
    <a:masterClrMapping/>
  </p:clrMapOvr>
  <mc:AlternateContent xmlns:mc="http://schemas.openxmlformats.org/markup-compatibility/2006">
    <mc:Choice xmlns:p14="http://schemas.microsoft.com/office/powerpoint/2010/main" Requires="p14">
      <p:transition spd="slow" p14:dur="2000" advTm="14039"/>
    </mc:Choice>
    <mc:Fallback>
      <p:transition spd="slow" advTm="14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effectLst>
            <a:glow rad="63500">
              <a:schemeClr val="accent6">
                <a:satMod val="175000"/>
                <a:alpha val="40000"/>
              </a:schemeClr>
            </a:glow>
            <a:outerShdw blurRad="50800" dist="38100" dir="10800000" algn="r" rotWithShape="0">
              <a:prstClr val="black">
                <a:alpha val="40000"/>
              </a:prstClr>
            </a:outerShdw>
          </a:effectLst>
        </p:spPr>
        <p:txBody>
          <a:bodyPr>
            <a:normAutofit/>
          </a:bodyPr>
          <a:lstStyle/>
          <a:p>
            <a:r>
              <a:rPr lang="en-US" dirty="0">
                <a:effectLst>
                  <a:outerShdw blurRad="38100" dist="38100" dir="2700000" algn="tl">
                    <a:srgbClr val="000000">
                      <a:alpha val="43137"/>
                    </a:srgbClr>
                  </a:outerShdw>
                </a:effectLst>
                <a:latin typeface="Aldhabi" panose="01000000000000000000" pitchFamily="2" charset="-78"/>
                <a:cs typeface="Aldhabi" panose="01000000000000000000" pitchFamily="2" charset="-78"/>
              </a:rPr>
              <a:t>2. Literature Review</a:t>
            </a:r>
          </a:p>
        </p:txBody>
      </p:sp>
      <p:sp>
        <p:nvSpPr>
          <p:cNvPr id="5" name="Content Placeholder 4"/>
          <p:cNvSpPr>
            <a:spLocks noGrp="1"/>
          </p:cNvSpPr>
          <p:nvPr>
            <p:ph idx="1"/>
          </p:nvPr>
        </p:nvSpPr>
        <p:spPr>
          <a:xfrm>
            <a:off x="448965" y="1655520"/>
            <a:ext cx="6260905" cy="3052946"/>
          </a:xfrm>
        </p:spPr>
        <p:txBody>
          <a:bodyPr>
            <a:normAutofit/>
          </a:bodyPr>
          <a:lstStyle/>
          <a:p>
            <a:pPr algn="just">
              <a:buFont typeface="Wingdings" panose="05000000000000000000" pitchFamily="2" charset="2"/>
              <a:buChar char="v"/>
            </a:pPr>
            <a:r>
              <a:rPr lang="en-US" sz="2400" dirty="0">
                <a:latin typeface="Aldhabi" panose="01000000000000000000" pitchFamily="2" charset="-78"/>
                <a:cs typeface="Aldhabi" panose="01000000000000000000" pitchFamily="2" charset="-78"/>
              </a:rPr>
              <a:t>Referred to reliable discussion forums and TFI reports that best described the problem at hand in more details. </a:t>
            </a:r>
          </a:p>
          <a:p>
            <a:pPr algn="just">
              <a:buFont typeface="Wingdings" panose="05000000000000000000" pitchFamily="2" charset="2"/>
              <a:buChar char="v"/>
            </a:pPr>
            <a:r>
              <a:rPr lang="en-US" sz="2400" dirty="0">
                <a:latin typeface="Aldhabi" panose="01000000000000000000" pitchFamily="2" charset="-78"/>
                <a:cs typeface="Aldhabi" panose="01000000000000000000" pitchFamily="2" charset="-78"/>
              </a:rPr>
              <a:t>Found excellent approaches that could be used to solve the identified problem, best predictive models that could be potentially used to provide closest of predictions.</a:t>
            </a:r>
          </a:p>
          <a:p>
            <a:pPr algn="just">
              <a:buFont typeface="Wingdings" panose="05000000000000000000" pitchFamily="2" charset="2"/>
              <a:buChar char="v"/>
            </a:pPr>
            <a:r>
              <a:rPr lang="en-US" sz="2400" dirty="0">
                <a:latin typeface="Aldhabi" panose="01000000000000000000" pitchFamily="2" charset="-78"/>
                <a:cs typeface="Aldhabi" panose="01000000000000000000" pitchFamily="2" charset="-78"/>
              </a:rPr>
              <a:t>Data Processing was very crucial to us,  as we gleaned disparities between features for the data sets.</a:t>
            </a:r>
          </a:p>
        </p:txBody>
      </p:sp>
      <p:pic>
        <p:nvPicPr>
          <p:cNvPr id="2" name="Audio 1">
            <a:hlinkClick r:id="" action="ppaction://media"/>
            <a:extLst>
              <a:ext uri="{FF2B5EF4-FFF2-40B4-BE49-F238E27FC236}">
                <a16:creationId xmlns:a16="http://schemas.microsoft.com/office/drawing/2014/main" id="{64DDFD67-ADA0-417E-A595-9188B25A3D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035219329"/>
      </p:ext>
    </p:extLst>
  </p:cSld>
  <p:clrMapOvr>
    <a:masterClrMapping/>
  </p:clrMapOvr>
  <mc:AlternateContent xmlns:mc="http://schemas.openxmlformats.org/markup-compatibility/2006">
    <mc:Choice xmlns:p14="http://schemas.microsoft.com/office/powerpoint/2010/main" Requires="p14">
      <p:transition spd="slow" p14:dur="2000" advTm="17106"/>
    </mc:Choice>
    <mc:Fallback>
      <p:transition spd="slow" advTm="17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FBE2-30BD-449A-9934-793DC4F2AF92}"/>
              </a:ext>
            </a:extLst>
          </p:cNvPr>
          <p:cNvSpPr>
            <a:spLocks noGrp="1"/>
          </p:cNvSpPr>
          <p:nvPr>
            <p:ph type="title"/>
          </p:nvPr>
        </p:nvSpPr>
        <p:spPr/>
        <p:txBody>
          <a:bodyPr>
            <a:normAutofit/>
          </a:bodyPr>
          <a:lstStyle/>
          <a:p>
            <a:r>
              <a:rPr lang="en-US" dirty="0">
                <a:latin typeface="Aldhabi" panose="01000000000000000000" pitchFamily="2" charset="-78"/>
                <a:cs typeface="Aldhabi" panose="01000000000000000000" pitchFamily="2" charset="-78"/>
              </a:rPr>
              <a:t>3. Assumption</a:t>
            </a:r>
          </a:p>
        </p:txBody>
      </p:sp>
      <p:sp>
        <p:nvSpPr>
          <p:cNvPr id="3" name="Content Placeholder 2">
            <a:extLst>
              <a:ext uri="{FF2B5EF4-FFF2-40B4-BE49-F238E27FC236}">
                <a16:creationId xmlns:a16="http://schemas.microsoft.com/office/drawing/2014/main" id="{B48D74C2-5C35-4BAE-B7A0-F07E9E8DC3AC}"/>
              </a:ext>
            </a:extLst>
          </p:cNvPr>
          <p:cNvSpPr>
            <a:spLocks noGrp="1"/>
          </p:cNvSpPr>
          <p:nvPr>
            <p:ph idx="1"/>
          </p:nvPr>
        </p:nvSpPr>
        <p:spPr/>
        <p:txBody>
          <a:bodyPr>
            <a:normAutofit/>
          </a:bodyPr>
          <a:lstStyle/>
          <a:p>
            <a:r>
              <a:rPr lang="en-US" dirty="0">
                <a:latin typeface="Aldhabi" panose="01000000000000000000" pitchFamily="2" charset="-78"/>
                <a:cs typeface="Aldhabi" panose="01000000000000000000" pitchFamily="2" charset="-78"/>
              </a:rPr>
              <a:t>Referring to the articles that we discussed in the literature review. We can conclude that Random Forest provides us the best prediction for the revenue of the restaurants. </a:t>
            </a:r>
          </a:p>
          <a:p>
            <a:r>
              <a:rPr lang="en-US" dirty="0">
                <a:latin typeface="Aldhabi" panose="01000000000000000000" pitchFamily="2" charset="-78"/>
                <a:cs typeface="Aldhabi" panose="01000000000000000000" pitchFamily="2" charset="-78"/>
              </a:rPr>
              <a:t>The models that we are about to discuss in this presentation are comparing its result with the predictive revenue that we obtained using the Random Forest on the test set.</a:t>
            </a:r>
          </a:p>
          <a:p>
            <a:endParaRPr lang="en-US" dirty="0"/>
          </a:p>
        </p:txBody>
      </p:sp>
      <p:pic>
        <p:nvPicPr>
          <p:cNvPr id="4" name="Audio 3">
            <a:hlinkClick r:id="" action="ppaction://media"/>
            <a:extLst>
              <a:ext uri="{FF2B5EF4-FFF2-40B4-BE49-F238E27FC236}">
                <a16:creationId xmlns:a16="http://schemas.microsoft.com/office/drawing/2014/main" id="{C86A50CE-5CF3-42B9-9979-BC7FD897CF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268168898"/>
      </p:ext>
    </p:extLst>
  </p:cSld>
  <p:clrMapOvr>
    <a:masterClrMapping/>
  </p:clrMapOvr>
  <mc:AlternateContent xmlns:mc="http://schemas.openxmlformats.org/markup-compatibility/2006">
    <mc:Choice xmlns:p14="http://schemas.microsoft.com/office/powerpoint/2010/main" Requires="p14">
      <p:transition spd="slow" p14:dur="2000" advTm="18946"/>
    </mc:Choice>
    <mc:Fallback>
      <p:transition spd="slow" advTm="18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0935" y="433880"/>
            <a:ext cx="2137870" cy="763526"/>
          </a:xfrm>
        </p:spPr>
        <p:txBody>
          <a:bodyPr>
            <a:normAutofit/>
          </a:bodyPr>
          <a:lstStyle/>
          <a:p>
            <a:r>
              <a:rPr lang="en-US" sz="4000" dirty="0">
                <a:latin typeface="Aldhabi" panose="01000000000000000000" pitchFamily="2" charset="-78"/>
                <a:cs typeface="Aldhabi" panose="01000000000000000000" pitchFamily="2" charset="-78"/>
              </a:rPr>
              <a:t>4. Data Set</a:t>
            </a:r>
          </a:p>
        </p:txBody>
      </p:sp>
      <p:sp>
        <p:nvSpPr>
          <p:cNvPr id="3" name="Content Placeholder 2"/>
          <p:cNvSpPr>
            <a:spLocks noGrp="1"/>
          </p:cNvSpPr>
          <p:nvPr>
            <p:ph idx="1"/>
          </p:nvPr>
        </p:nvSpPr>
        <p:spPr>
          <a:xfrm>
            <a:off x="296261" y="1197406"/>
            <a:ext cx="8551480" cy="3946095"/>
          </a:xfrm>
        </p:spPr>
        <p:txBody>
          <a:bodyPr>
            <a:normAutofit fontScale="25000" lnSpcReduction="20000"/>
          </a:bodyPr>
          <a:lstStyle/>
          <a:p>
            <a:pPr marL="0" indent="0" algn="just">
              <a:buNone/>
            </a:pPr>
            <a:r>
              <a:rPr lang="en-US" sz="8000" dirty="0">
                <a:latin typeface="Aldhabi" panose="01000000000000000000" pitchFamily="2" charset="-78"/>
                <a:cs typeface="Aldhabi" panose="01000000000000000000" pitchFamily="2" charset="-78"/>
              </a:rPr>
              <a:t>The Dataset consists of following fields:</a:t>
            </a:r>
          </a:p>
          <a:p>
            <a:pPr lvl="0"/>
            <a:r>
              <a:rPr lang="en-US" sz="8000" b="1" dirty="0">
                <a:latin typeface="Aldhabi" panose="01000000000000000000" pitchFamily="2" charset="-78"/>
                <a:cs typeface="Aldhabi" panose="01000000000000000000" pitchFamily="2" charset="-78"/>
              </a:rPr>
              <a:t>ID: </a:t>
            </a:r>
            <a:r>
              <a:rPr lang="en-US" sz="8000" dirty="0">
                <a:latin typeface="Aldhabi" panose="01000000000000000000" pitchFamily="2" charset="-78"/>
                <a:cs typeface="Aldhabi" panose="01000000000000000000" pitchFamily="2" charset="-78"/>
              </a:rPr>
              <a:t>Restaurant ID</a:t>
            </a:r>
          </a:p>
          <a:p>
            <a:pPr lvl="0"/>
            <a:r>
              <a:rPr lang="en-US" sz="8000" b="1" dirty="0">
                <a:latin typeface="Aldhabi" panose="01000000000000000000" pitchFamily="2" charset="-78"/>
                <a:cs typeface="Aldhabi" panose="01000000000000000000" pitchFamily="2" charset="-78"/>
              </a:rPr>
              <a:t>Open Date: </a:t>
            </a:r>
            <a:r>
              <a:rPr lang="en-US" sz="8000" dirty="0">
                <a:latin typeface="Aldhabi" panose="01000000000000000000" pitchFamily="2" charset="-78"/>
                <a:cs typeface="Aldhabi" panose="01000000000000000000" pitchFamily="2" charset="-78"/>
              </a:rPr>
              <a:t>Date that the restaurant opened in the format M/D/Y</a:t>
            </a:r>
          </a:p>
          <a:p>
            <a:pPr lvl="0"/>
            <a:r>
              <a:rPr lang="en-US" sz="8000" b="1" dirty="0">
                <a:latin typeface="Aldhabi" panose="01000000000000000000" pitchFamily="2" charset="-78"/>
                <a:cs typeface="Aldhabi" panose="01000000000000000000" pitchFamily="2" charset="-78"/>
              </a:rPr>
              <a:t>City: </a:t>
            </a:r>
            <a:r>
              <a:rPr lang="en-US" sz="8000" dirty="0">
                <a:latin typeface="Aldhabi" panose="01000000000000000000" pitchFamily="2" charset="-78"/>
                <a:cs typeface="Aldhabi" panose="01000000000000000000" pitchFamily="2" charset="-78"/>
              </a:rPr>
              <a:t>The city name that the restaurant resides in</a:t>
            </a:r>
          </a:p>
          <a:p>
            <a:pPr lvl="0"/>
            <a:r>
              <a:rPr lang="en-US" sz="8000" b="1" dirty="0">
                <a:latin typeface="Aldhabi" panose="01000000000000000000" pitchFamily="2" charset="-78"/>
                <a:cs typeface="Aldhabi" panose="01000000000000000000" pitchFamily="2" charset="-78"/>
              </a:rPr>
              <a:t>City Group: </a:t>
            </a:r>
            <a:r>
              <a:rPr lang="en-US" sz="8000" dirty="0">
                <a:latin typeface="Aldhabi" panose="01000000000000000000" pitchFamily="2" charset="-78"/>
                <a:cs typeface="Aldhabi" panose="01000000000000000000" pitchFamily="2" charset="-78"/>
              </a:rPr>
              <a:t>The type of city can be either big cities or other</a:t>
            </a:r>
          </a:p>
          <a:p>
            <a:pPr lvl="0"/>
            <a:r>
              <a:rPr lang="en-US" sz="8000" b="1" dirty="0">
                <a:latin typeface="Aldhabi" panose="01000000000000000000" pitchFamily="2" charset="-78"/>
                <a:cs typeface="Aldhabi" panose="01000000000000000000" pitchFamily="2" charset="-78"/>
              </a:rPr>
              <a:t>Type: </a:t>
            </a:r>
            <a:r>
              <a:rPr lang="en-US" sz="8000" dirty="0">
                <a:latin typeface="Aldhabi" panose="01000000000000000000" pitchFamily="2" charset="-78"/>
                <a:cs typeface="Aldhabi" panose="01000000000000000000" pitchFamily="2" charset="-78"/>
              </a:rPr>
              <a:t>The type of the restaurant where FC - Food Court, IL - Inline, DT - Drive through and MB – Mobile</a:t>
            </a:r>
          </a:p>
          <a:p>
            <a:pPr marL="0" lvl="0" indent="0">
              <a:buNone/>
            </a:pPr>
            <a:endParaRPr lang="en-US" sz="8000" dirty="0">
              <a:latin typeface="Aldhabi" panose="01000000000000000000" pitchFamily="2" charset="-78"/>
              <a:cs typeface="Aldhabi" panose="01000000000000000000" pitchFamily="2" charset="-78"/>
            </a:endParaRPr>
          </a:p>
          <a:p>
            <a:pPr lvl="0"/>
            <a:r>
              <a:rPr lang="en-US" sz="8000" b="1" dirty="0">
                <a:latin typeface="Aldhabi" panose="01000000000000000000" pitchFamily="2" charset="-78"/>
                <a:cs typeface="Aldhabi" panose="01000000000000000000" pitchFamily="2" charset="-78"/>
              </a:rPr>
              <a:t>P-Variables (P1, P2, ......, P37): </a:t>
            </a:r>
            <a:r>
              <a:rPr lang="en-US" sz="8000" dirty="0">
                <a:latin typeface="Aldhabi" panose="01000000000000000000" pitchFamily="2" charset="-78"/>
                <a:cs typeface="Aldhabi" panose="01000000000000000000" pitchFamily="2" charset="-78"/>
              </a:rPr>
              <a:t>These are the P-variables and are a measure of the following data - </a:t>
            </a:r>
          </a:p>
          <a:p>
            <a:pPr lvl="0">
              <a:buFont typeface="Wingdings" panose="05000000000000000000" pitchFamily="2" charset="2"/>
              <a:buChar char="ü"/>
            </a:pPr>
            <a:r>
              <a:rPr lang="en-US" sz="8000" u="sng" dirty="0">
                <a:latin typeface="Aldhabi" panose="01000000000000000000" pitchFamily="2" charset="-78"/>
                <a:cs typeface="Aldhabi" panose="01000000000000000000" pitchFamily="2" charset="-78"/>
              </a:rPr>
              <a:t>Demographic Data</a:t>
            </a:r>
            <a:r>
              <a:rPr lang="en-US" sz="8000" dirty="0">
                <a:latin typeface="Aldhabi" panose="01000000000000000000" pitchFamily="2" charset="-78"/>
                <a:cs typeface="Aldhabi" panose="01000000000000000000" pitchFamily="2" charset="-78"/>
              </a:rPr>
              <a:t>: Population, age, gender distribution and development scale.</a:t>
            </a:r>
          </a:p>
          <a:p>
            <a:pPr lvl="0">
              <a:buFont typeface="Wingdings" panose="05000000000000000000" pitchFamily="2" charset="2"/>
              <a:buChar char="ü"/>
            </a:pPr>
            <a:r>
              <a:rPr lang="en-US" sz="8000" u="sng" dirty="0">
                <a:latin typeface="Aldhabi" panose="01000000000000000000" pitchFamily="2" charset="-78"/>
                <a:cs typeface="Aldhabi" panose="01000000000000000000" pitchFamily="2" charset="-78"/>
              </a:rPr>
              <a:t>Real Estate Data</a:t>
            </a:r>
            <a:r>
              <a:rPr lang="en-US" sz="8000" dirty="0">
                <a:latin typeface="Aldhabi" panose="01000000000000000000" pitchFamily="2" charset="-78"/>
                <a:cs typeface="Aldhabi" panose="01000000000000000000" pitchFamily="2" charset="-78"/>
              </a:rPr>
              <a:t>: M2 of the location, front façade, car parking etc.</a:t>
            </a:r>
          </a:p>
          <a:p>
            <a:pPr lvl="0">
              <a:buFont typeface="Wingdings" panose="05000000000000000000" pitchFamily="2" charset="2"/>
              <a:buChar char="ü"/>
            </a:pPr>
            <a:r>
              <a:rPr lang="en-US" sz="8000" u="sng" dirty="0">
                <a:latin typeface="Aldhabi" panose="01000000000000000000" pitchFamily="2" charset="-78"/>
                <a:cs typeface="Aldhabi" panose="01000000000000000000" pitchFamily="2" charset="-78"/>
              </a:rPr>
              <a:t>Commercial Data</a:t>
            </a:r>
            <a:r>
              <a:rPr lang="en-US" sz="8000" dirty="0">
                <a:latin typeface="Aldhabi" panose="01000000000000000000" pitchFamily="2" charset="-78"/>
                <a:cs typeface="Aldhabi" panose="01000000000000000000" pitchFamily="2" charset="-78"/>
              </a:rPr>
              <a:t>: Schools, banks, etc.</a:t>
            </a:r>
          </a:p>
          <a:p>
            <a:pPr marL="0" lvl="0" indent="0">
              <a:buNone/>
            </a:pPr>
            <a:endParaRPr lang="en-US" sz="8000" dirty="0">
              <a:latin typeface="Aldhabi" panose="01000000000000000000" pitchFamily="2" charset="-78"/>
              <a:cs typeface="Aldhabi" panose="01000000000000000000" pitchFamily="2" charset="-78"/>
            </a:endParaRPr>
          </a:p>
          <a:p>
            <a:pPr lvl="0"/>
            <a:r>
              <a:rPr lang="en-US" sz="8000" b="1" dirty="0">
                <a:latin typeface="Aldhabi" panose="01000000000000000000" pitchFamily="2" charset="-78"/>
                <a:cs typeface="Aldhabi" panose="01000000000000000000" pitchFamily="2" charset="-78"/>
              </a:rPr>
              <a:t>Revenue: </a:t>
            </a:r>
            <a:r>
              <a:rPr lang="en-US" sz="8000" dirty="0">
                <a:latin typeface="Aldhabi" panose="01000000000000000000" pitchFamily="2" charset="-78"/>
                <a:cs typeface="Aldhabi" panose="01000000000000000000" pitchFamily="2" charset="-78"/>
              </a:rPr>
              <a:t>The Revenue Column indicates annual</a:t>
            </a:r>
            <a:r>
              <a:rPr lang="en-US" sz="8000" b="1" dirty="0">
                <a:latin typeface="Aldhabi" panose="01000000000000000000" pitchFamily="2" charset="-78"/>
                <a:cs typeface="Aldhabi" panose="01000000000000000000" pitchFamily="2" charset="-78"/>
              </a:rPr>
              <a:t> </a:t>
            </a:r>
            <a:r>
              <a:rPr lang="en-US" sz="8000" dirty="0">
                <a:latin typeface="Aldhabi" panose="01000000000000000000" pitchFamily="2" charset="-78"/>
                <a:cs typeface="Aldhabi" panose="01000000000000000000" pitchFamily="2" charset="-78"/>
              </a:rPr>
              <a:t>(transformed) revenue and is the primary target of predictive analysis.</a:t>
            </a:r>
          </a:p>
          <a:p>
            <a:pPr marL="0" indent="0">
              <a:buNone/>
            </a:pPr>
            <a:endParaRPr lang="en-US" sz="8000" dirty="0">
              <a:latin typeface="Aldhabi" panose="01000000000000000000" pitchFamily="2" charset="-78"/>
              <a:cs typeface="Aldhabi" panose="01000000000000000000" pitchFamily="2" charset="-78"/>
            </a:endParaRPr>
          </a:p>
          <a:p>
            <a:endParaRPr lang="en-US" dirty="0"/>
          </a:p>
        </p:txBody>
      </p:sp>
      <p:pic>
        <p:nvPicPr>
          <p:cNvPr id="4" name="Audio 3">
            <a:hlinkClick r:id="" action="ppaction://media"/>
            <a:extLst>
              <a:ext uri="{FF2B5EF4-FFF2-40B4-BE49-F238E27FC236}">
                <a16:creationId xmlns:a16="http://schemas.microsoft.com/office/drawing/2014/main" id="{D6ACEE68-F24A-43B7-ACF0-FF3BAEA3AE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spd="slow" p14:dur="2000" advTm="50812"/>
    </mc:Choice>
    <mc:Fallback>
      <p:transition spd="slow" advTm="50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115" y="433880"/>
            <a:ext cx="3512215" cy="763526"/>
          </a:xfrm>
        </p:spPr>
        <p:txBody>
          <a:bodyPr>
            <a:normAutofit/>
          </a:bodyPr>
          <a:lstStyle/>
          <a:p>
            <a:r>
              <a:rPr lang="en-US" sz="4000" dirty="0">
                <a:latin typeface="Aldhabi" panose="01000000000000000000" pitchFamily="2" charset="-78"/>
                <a:cs typeface="Aldhabi" panose="01000000000000000000" pitchFamily="2" charset="-78"/>
              </a:rPr>
              <a:t>5. Research Questions</a:t>
            </a:r>
          </a:p>
        </p:txBody>
      </p:sp>
      <p:sp>
        <p:nvSpPr>
          <p:cNvPr id="3" name="Content Placeholder 2"/>
          <p:cNvSpPr>
            <a:spLocks noGrp="1"/>
          </p:cNvSpPr>
          <p:nvPr>
            <p:ph idx="1"/>
          </p:nvPr>
        </p:nvSpPr>
        <p:spPr>
          <a:xfrm>
            <a:off x="296261" y="1808225"/>
            <a:ext cx="8551480" cy="3335276"/>
          </a:xfrm>
        </p:spPr>
        <p:txBody>
          <a:bodyPr>
            <a:normAutofit/>
          </a:bodyPr>
          <a:lstStyle/>
          <a:p>
            <a:pPr lvl="0">
              <a:buFont typeface="Wingdings" panose="05000000000000000000" pitchFamily="2" charset="2"/>
              <a:buChar char="Ø"/>
            </a:pPr>
            <a:r>
              <a:rPr lang="en-US" sz="2400" dirty="0">
                <a:latin typeface="Aldhabi" panose="01000000000000000000" pitchFamily="2" charset="-78"/>
                <a:cs typeface="Aldhabi" panose="01000000000000000000" pitchFamily="2" charset="-78"/>
              </a:rPr>
              <a:t>How many predictor variables are present in the data set?</a:t>
            </a:r>
          </a:p>
          <a:p>
            <a:pPr lvl="0">
              <a:buFont typeface="Wingdings" panose="05000000000000000000" pitchFamily="2" charset="2"/>
              <a:buChar char="Ø"/>
            </a:pPr>
            <a:r>
              <a:rPr lang="en-US" sz="2400" dirty="0">
                <a:latin typeface="Aldhabi" panose="01000000000000000000" pitchFamily="2" charset="-78"/>
                <a:cs typeface="Aldhabi" panose="01000000000000000000" pitchFamily="2" charset="-78"/>
              </a:rPr>
              <a:t>What are the data types of predictors in the data set?</a:t>
            </a:r>
          </a:p>
          <a:p>
            <a:pPr lvl="0">
              <a:buFont typeface="Wingdings" panose="05000000000000000000" pitchFamily="2" charset="2"/>
              <a:buChar char="Ø"/>
            </a:pPr>
            <a:r>
              <a:rPr lang="en-US" sz="2400" dirty="0">
                <a:latin typeface="Aldhabi" panose="01000000000000000000" pitchFamily="2" charset="-78"/>
                <a:cs typeface="Aldhabi" panose="01000000000000000000" pitchFamily="2" charset="-78"/>
              </a:rPr>
              <a:t>How many significant predictors are present in data set?</a:t>
            </a:r>
          </a:p>
          <a:p>
            <a:pPr lvl="0">
              <a:buFont typeface="Wingdings" panose="05000000000000000000" pitchFamily="2" charset="2"/>
              <a:buChar char="Ø"/>
            </a:pPr>
            <a:r>
              <a:rPr lang="en-US" sz="2400" dirty="0">
                <a:latin typeface="Aldhabi" panose="01000000000000000000" pitchFamily="2" charset="-78"/>
                <a:cs typeface="Aldhabi" panose="01000000000000000000" pitchFamily="2" charset="-78"/>
              </a:rPr>
              <a:t>How to split the open date predictor into days, months, and years?</a:t>
            </a:r>
          </a:p>
          <a:p>
            <a:pPr lvl="0">
              <a:buFont typeface="Wingdings" panose="05000000000000000000" pitchFamily="2" charset="2"/>
              <a:buChar char="Ø"/>
            </a:pPr>
            <a:r>
              <a:rPr lang="en-US" sz="2400" dirty="0">
                <a:latin typeface="Aldhabi" panose="01000000000000000000" pitchFamily="2" charset="-78"/>
                <a:cs typeface="Aldhabi" panose="01000000000000000000" pitchFamily="2" charset="-78"/>
              </a:rPr>
              <a:t>Are there any additional variables utilized in test data sets that are missing in the training data set?</a:t>
            </a:r>
          </a:p>
          <a:p>
            <a:pPr lvl="0">
              <a:buFont typeface="Wingdings" panose="05000000000000000000" pitchFamily="2" charset="2"/>
              <a:buChar char="Ø"/>
            </a:pPr>
            <a:r>
              <a:rPr lang="en-US" sz="2400" dirty="0">
                <a:latin typeface="Aldhabi" panose="01000000000000000000" pitchFamily="2" charset="-78"/>
                <a:cs typeface="Aldhabi" panose="01000000000000000000" pitchFamily="2" charset="-78"/>
              </a:rPr>
              <a:t>What does the variable set from P1-P37 signify in test/training data set?</a:t>
            </a:r>
            <a:endParaRPr lang="en-US" dirty="0"/>
          </a:p>
          <a:p>
            <a:pPr marL="0" indent="0" algn="just">
              <a:buNone/>
            </a:pPr>
            <a:endParaRPr lang="en-US" sz="8000" dirty="0">
              <a:latin typeface="Aldhabi" panose="01000000000000000000" pitchFamily="2" charset="-78"/>
              <a:cs typeface="Aldhabi" panose="01000000000000000000" pitchFamily="2" charset="-78"/>
            </a:endParaRPr>
          </a:p>
          <a:p>
            <a:pPr marL="0" indent="0">
              <a:buNone/>
            </a:pPr>
            <a:endParaRPr lang="en-US" sz="8000" dirty="0">
              <a:latin typeface="Aldhabi" panose="01000000000000000000" pitchFamily="2" charset="-78"/>
              <a:cs typeface="Aldhabi" panose="01000000000000000000" pitchFamily="2" charset="-78"/>
            </a:endParaRPr>
          </a:p>
          <a:p>
            <a:endParaRPr lang="en-US" dirty="0"/>
          </a:p>
        </p:txBody>
      </p:sp>
      <p:pic>
        <p:nvPicPr>
          <p:cNvPr id="4" name="Audio 3">
            <a:hlinkClick r:id="" action="ppaction://media"/>
            <a:extLst>
              <a:ext uri="{FF2B5EF4-FFF2-40B4-BE49-F238E27FC236}">
                <a16:creationId xmlns:a16="http://schemas.microsoft.com/office/drawing/2014/main" id="{93CC3C33-9385-4F52-8E34-609CD7BE10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494535278"/>
      </p:ext>
    </p:extLst>
  </p:cSld>
  <p:clrMapOvr>
    <a:masterClrMapping/>
  </p:clrMapOvr>
  <mc:AlternateContent xmlns:mc="http://schemas.openxmlformats.org/markup-compatibility/2006">
    <mc:Choice xmlns:p14="http://schemas.microsoft.com/office/powerpoint/2010/main" Requires="p14">
      <p:transition spd="slow" p14:dur="2000" advTm="30908"/>
    </mc:Choice>
    <mc:Fallback>
      <p:transition spd="slow" advTm="30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B2DA-2765-4431-8388-C092D6197BA3}"/>
              </a:ext>
            </a:extLst>
          </p:cNvPr>
          <p:cNvSpPr>
            <a:spLocks noGrp="1"/>
          </p:cNvSpPr>
          <p:nvPr>
            <p:ph type="title"/>
          </p:nvPr>
        </p:nvSpPr>
        <p:spPr>
          <a:xfrm>
            <a:off x="448965" y="433880"/>
            <a:ext cx="7024430" cy="725349"/>
          </a:xfrm>
        </p:spPr>
        <p:txBody>
          <a:bodyPr/>
          <a:lstStyle/>
          <a:p>
            <a:r>
              <a:rPr lang="en-US" dirty="0">
                <a:latin typeface="Aldhabi" panose="01000000000000000000" pitchFamily="2" charset="-78"/>
                <a:cs typeface="Aldhabi" panose="01000000000000000000" pitchFamily="2" charset="-78"/>
              </a:rPr>
              <a:t>6. Project Objective</a:t>
            </a:r>
          </a:p>
        </p:txBody>
      </p:sp>
      <p:sp>
        <p:nvSpPr>
          <p:cNvPr id="3" name="Content Placeholder 2">
            <a:extLst>
              <a:ext uri="{FF2B5EF4-FFF2-40B4-BE49-F238E27FC236}">
                <a16:creationId xmlns:a16="http://schemas.microsoft.com/office/drawing/2014/main" id="{0B42CD89-2135-40C0-A605-C9783D0D0A22}"/>
              </a:ext>
            </a:extLst>
          </p:cNvPr>
          <p:cNvSpPr>
            <a:spLocks noGrp="1"/>
          </p:cNvSpPr>
          <p:nvPr>
            <p:ph idx="1"/>
          </p:nvPr>
        </p:nvSpPr>
        <p:spPr>
          <a:xfrm>
            <a:off x="448965" y="1960930"/>
            <a:ext cx="4886560" cy="2747536"/>
          </a:xfrm>
        </p:spPr>
        <p:txBody>
          <a:bodyPr>
            <a:normAutofit/>
          </a:bodyPr>
          <a:lstStyle/>
          <a:p>
            <a:pPr>
              <a:buFont typeface="Wingdings" panose="05000000000000000000" pitchFamily="2" charset="2"/>
              <a:buChar char="ü"/>
            </a:pPr>
            <a:r>
              <a:rPr lang="en-US" sz="3000" dirty="0">
                <a:latin typeface="Aldhabi" panose="01000000000000000000" pitchFamily="2" charset="-78"/>
                <a:cs typeface="Aldhabi" panose="01000000000000000000" pitchFamily="2" charset="-78"/>
              </a:rPr>
              <a:t>Prediction of Revenue for all the restaurants in the training data set using different predictive models</a:t>
            </a:r>
          </a:p>
        </p:txBody>
      </p:sp>
      <p:pic>
        <p:nvPicPr>
          <p:cNvPr id="4" name="Audio 3">
            <a:hlinkClick r:id="" action="ppaction://media"/>
            <a:extLst>
              <a:ext uri="{FF2B5EF4-FFF2-40B4-BE49-F238E27FC236}">
                <a16:creationId xmlns:a16="http://schemas.microsoft.com/office/drawing/2014/main" id="{1D07AE94-25FE-416D-9DD2-A795B5F7B7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266497216"/>
      </p:ext>
    </p:extLst>
  </p:cSld>
  <p:clrMapOvr>
    <a:masterClrMapping/>
  </p:clrMapOvr>
  <mc:AlternateContent xmlns:mc="http://schemas.openxmlformats.org/markup-compatibility/2006">
    <mc:Choice xmlns:p14="http://schemas.microsoft.com/office/powerpoint/2010/main" Requires="p14">
      <p:transition spd="slow" p14:dur="2000" advTm="11822"/>
    </mc:Choice>
    <mc:Fallback>
      <p:transition spd="slow" advTm="11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9AA5-7AF5-4C13-A7FE-CA3E2BEC814B}"/>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7. Data Preparation</a:t>
            </a:r>
          </a:p>
        </p:txBody>
      </p:sp>
      <p:sp>
        <p:nvSpPr>
          <p:cNvPr id="3" name="Content Placeholder 2">
            <a:extLst>
              <a:ext uri="{FF2B5EF4-FFF2-40B4-BE49-F238E27FC236}">
                <a16:creationId xmlns:a16="http://schemas.microsoft.com/office/drawing/2014/main" id="{09626EE6-200D-4500-8914-ED722817B465}"/>
              </a:ext>
            </a:extLst>
          </p:cNvPr>
          <p:cNvSpPr>
            <a:spLocks noGrp="1"/>
          </p:cNvSpPr>
          <p:nvPr>
            <p:ph idx="1"/>
          </p:nvPr>
        </p:nvSpPr>
        <p:spPr/>
        <p:txBody>
          <a:bodyPr>
            <a:normAutofit fontScale="92500"/>
          </a:bodyPr>
          <a:lstStyle/>
          <a:p>
            <a:r>
              <a:rPr lang="en-US" sz="2600" u="sng" dirty="0">
                <a:latin typeface="Aldhabi" panose="01000000000000000000" pitchFamily="2" charset="-78"/>
                <a:cs typeface="Aldhabi" panose="01000000000000000000" pitchFamily="2" charset="-78"/>
              </a:rPr>
              <a:t>Formatted Open-Date</a:t>
            </a:r>
            <a:r>
              <a:rPr lang="en-US" sz="2600" dirty="0">
                <a:latin typeface="Aldhabi" panose="01000000000000000000" pitchFamily="2" charset="-78"/>
                <a:cs typeface="Aldhabi" panose="01000000000000000000" pitchFamily="2" charset="-78"/>
              </a:rPr>
              <a:t>: Conversion of date into its respective days, months and years. New column consisting count of the days &amp; months from the restaurants opening.</a:t>
            </a:r>
          </a:p>
          <a:p>
            <a:r>
              <a:rPr lang="en-US" sz="2600" u="sng" dirty="0">
                <a:latin typeface="Aldhabi" panose="01000000000000000000" pitchFamily="2" charset="-78"/>
                <a:cs typeface="Aldhabi" panose="01000000000000000000" pitchFamily="2" charset="-78"/>
              </a:rPr>
              <a:t>Outlier Removal</a:t>
            </a:r>
            <a:r>
              <a:rPr lang="en-US" sz="2600" dirty="0">
                <a:latin typeface="Aldhabi" panose="01000000000000000000" pitchFamily="2" charset="-78"/>
                <a:cs typeface="Aldhabi" panose="01000000000000000000" pitchFamily="2" charset="-78"/>
              </a:rPr>
              <a:t>: Dropping data of restaurants having annual revenue more than 16,000,000.</a:t>
            </a:r>
          </a:p>
          <a:p>
            <a:r>
              <a:rPr lang="en-US" sz="2600" u="sng" dirty="0">
                <a:latin typeface="Aldhabi" panose="01000000000000000000" pitchFamily="2" charset="-78"/>
                <a:cs typeface="Aldhabi" panose="01000000000000000000" pitchFamily="2" charset="-78"/>
              </a:rPr>
              <a:t>Data Filtration</a:t>
            </a:r>
            <a:r>
              <a:rPr lang="en-US" sz="2600" dirty="0">
                <a:latin typeface="Aldhabi" panose="01000000000000000000" pitchFamily="2" charset="-78"/>
                <a:cs typeface="Aldhabi" panose="01000000000000000000" pitchFamily="2" charset="-78"/>
              </a:rPr>
              <a:t>: Conversion of Categorical Data Types into numeric data types to perform predictive analysis.</a:t>
            </a:r>
          </a:p>
          <a:p>
            <a:pPr lvl="1"/>
            <a:r>
              <a:rPr lang="en-US" sz="2600" dirty="0">
                <a:latin typeface="Aldhabi" panose="01000000000000000000" pitchFamily="2" charset="-78"/>
                <a:cs typeface="Aldhabi" panose="01000000000000000000" pitchFamily="2" charset="-78"/>
              </a:rPr>
              <a:t>Type: Conversion of FC, DT, IL, &amp; MB into 1,2,3,4 numeric values respectively</a:t>
            </a:r>
          </a:p>
          <a:p>
            <a:pPr lvl="1"/>
            <a:r>
              <a:rPr lang="en-US" sz="2600" dirty="0">
                <a:latin typeface="Aldhabi" panose="01000000000000000000" pitchFamily="2" charset="-78"/>
                <a:cs typeface="Aldhabi" panose="01000000000000000000" pitchFamily="2" charset="-78"/>
              </a:rPr>
              <a:t>Dropping column named cities as train data set had 38 unique values whereas test data set has 54 unique values for the same column.</a:t>
            </a:r>
          </a:p>
          <a:p>
            <a:endParaRPr lang="en-US" dirty="0">
              <a:latin typeface="Aldhabi" panose="01000000000000000000" pitchFamily="2" charset="-78"/>
              <a:cs typeface="Aldhabi" panose="01000000000000000000" pitchFamily="2" charset="-78"/>
            </a:endParaRPr>
          </a:p>
        </p:txBody>
      </p:sp>
      <p:pic>
        <p:nvPicPr>
          <p:cNvPr id="4" name="Audio 3">
            <a:hlinkClick r:id="" action="ppaction://media"/>
            <a:extLst>
              <a:ext uri="{FF2B5EF4-FFF2-40B4-BE49-F238E27FC236}">
                <a16:creationId xmlns:a16="http://schemas.microsoft.com/office/drawing/2014/main" id="{B43F045A-77F2-4825-ADED-9445211137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62091912"/>
      </p:ext>
    </p:extLst>
  </p:cSld>
  <p:clrMapOvr>
    <a:masterClrMapping/>
  </p:clrMapOvr>
  <mc:AlternateContent xmlns:mc="http://schemas.openxmlformats.org/markup-compatibility/2006">
    <mc:Choice xmlns:p14="http://schemas.microsoft.com/office/powerpoint/2010/main" Requires="p14">
      <p:transition spd="slow" p14:dur="2000" advTm="70812"/>
    </mc:Choice>
    <mc:Fallback>
      <p:transition spd="slow" advTm="70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E729-AC10-4497-A1AE-2DB653DCE239}"/>
              </a:ext>
            </a:extLst>
          </p:cNvPr>
          <p:cNvSpPr>
            <a:spLocks noGrp="1"/>
          </p:cNvSpPr>
          <p:nvPr>
            <p:ph type="title"/>
          </p:nvPr>
        </p:nvSpPr>
        <p:spPr>
          <a:xfrm>
            <a:off x="448965" y="739290"/>
            <a:ext cx="8246070" cy="458116"/>
          </a:xfrm>
        </p:spPr>
        <p:txBody>
          <a:bodyPr>
            <a:noAutofit/>
          </a:bodyPr>
          <a:lstStyle/>
          <a:p>
            <a:r>
              <a:rPr lang="en-US" b="1" dirty="0">
                <a:effectLst/>
                <a:latin typeface="Aldhabi" panose="01000000000000000000" pitchFamily="2" charset="-78"/>
                <a:cs typeface="Aldhabi" panose="01000000000000000000" pitchFamily="2" charset="-78"/>
              </a:rPr>
              <a:t>Variation in P-values</a:t>
            </a:r>
            <a:br>
              <a:rPr lang="en-US" dirty="0">
                <a:effectLst/>
                <a:latin typeface="Aldhabi" panose="01000000000000000000" pitchFamily="2" charset="-78"/>
                <a:cs typeface="Aldhabi" panose="01000000000000000000" pitchFamily="2" charset="-78"/>
              </a:rPr>
            </a:br>
            <a:endParaRPr lang="en-US" dirty="0">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2132DE0B-27B7-4FBE-A6D3-A4B999359936}"/>
              </a:ext>
            </a:extLst>
          </p:cNvPr>
          <p:cNvSpPr>
            <a:spLocks noGrp="1"/>
          </p:cNvSpPr>
          <p:nvPr>
            <p:ph idx="1"/>
          </p:nvPr>
        </p:nvSpPr>
        <p:spPr/>
        <p:txBody>
          <a:bodyPr/>
          <a:lstStyle/>
          <a:p>
            <a:pPr marL="0" indent="0">
              <a:buNone/>
            </a:pPr>
            <a:r>
              <a:rPr lang="en-US" sz="2000" dirty="0">
                <a:latin typeface="Aldhabi" panose="01000000000000000000" pitchFamily="2" charset="-78"/>
                <a:cs typeface="Aldhabi" panose="01000000000000000000" pitchFamily="2" charset="-78"/>
              </a:rPr>
              <a:t>P-values comprises of real estate data, commercial data and population related information. Following is the histogram plot of the obfuscated values of P variables:</a:t>
            </a:r>
          </a:p>
          <a:p>
            <a:endParaRPr lang="en-US" dirty="0"/>
          </a:p>
        </p:txBody>
      </p:sp>
      <p:pic>
        <p:nvPicPr>
          <p:cNvPr id="4" name="Picture 3">
            <a:extLst>
              <a:ext uri="{FF2B5EF4-FFF2-40B4-BE49-F238E27FC236}">
                <a16:creationId xmlns:a16="http://schemas.microsoft.com/office/drawing/2014/main" id="{E8902C86-17E3-42C2-9971-1BA3992B81BE}"/>
              </a:ext>
            </a:extLst>
          </p:cNvPr>
          <p:cNvPicPr/>
          <p:nvPr/>
        </p:nvPicPr>
        <p:blipFill>
          <a:blip r:embed="rId4"/>
          <a:stretch>
            <a:fillRect/>
          </a:stretch>
        </p:blipFill>
        <p:spPr>
          <a:xfrm>
            <a:off x="601670" y="2113635"/>
            <a:ext cx="5191970" cy="2901393"/>
          </a:xfrm>
          <a:prstGeom prst="rect">
            <a:avLst/>
          </a:prstGeom>
          <a:ln w="12700">
            <a:solidFill>
              <a:schemeClr val="tx1"/>
            </a:solidFill>
          </a:ln>
        </p:spPr>
      </p:pic>
      <p:pic>
        <p:nvPicPr>
          <p:cNvPr id="5" name="Audio 4">
            <a:hlinkClick r:id="" action="ppaction://media"/>
            <a:extLst>
              <a:ext uri="{FF2B5EF4-FFF2-40B4-BE49-F238E27FC236}">
                <a16:creationId xmlns:a16="http://schemas.microsoft.com/office/drawing/2014/main" id="{B01CC826-EF47-4494-B2C1-35D0D453C8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10986757"/>
      </p:ext>
    </p:extLst>
  </p:cSld>
  <p:clrMapOvr>
    <a:masterClrMapping/>
  </p:clrMapOvr>
  <mc:AlternateContent xmlns:mc="http://schemas.openxmlformats.org/markup-compatibility/2006">
    <mc:Choice xmlns:p14="http://schemas.microsoft.com/office/powerpoint/2010/main" Requires="p14">
      <p:transition spd="slow" p14:dur="2000" advTm="23447"/>
    </mc:Choice>
    <mc:Fallback>
      <p:transition spd="slow" advTm="23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1542</Words>
  <Application>Microsoft Office PowerPoint</Application>
  <PresentationFormat>On-screen Show (16:9)</PresentationFormat>
  <Paragraphs>142</Paragraphs>
  <Slides>25</Slides>
  <Notes>1</Notes>
  <HiddenSlides>0</HiddenSlides>
  <MMClips>25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Aldhabi</vt:lpstr>
      <vt:lpstr>Arial</vt:lpstr>
      <vt:lpstr>Book Antiqua</vt:lpstr>
      <vt:lpstr>Calibri</vt:lpstr>
      <vt:lpstr>Wingdings</vt:lpstr>
      <vt:lpstr>Office Theme</vt:lpstr>
      <vt:lpstr>Restaurant Revenue Prediction using Machine Learning Algorithms</vt:lpstr>
      <vt:lpstr>1. Problem Statement</vt:lpstr>
      <vt:lpstr>2. Literature Review</vt:lpstr>
      <vt:lpstr>3. Assumption</vt:lpstr>
      <vt:lpstr>4. Data Set</vt:lpstr>
      <vt:lpstr>5. Research Questions</vt:lpstr>
      <vt:lpstr>6. Project Objective</vt:lpstr>
      <vt:lpstr>7. Data Preparation</vt:lpstr>
      <vt:lpstr>Variation in P-values </vt:lpstr>
      <vt:lpstr>Revenue  vs  Month Commencement</vt:lpstr>
      <vt:lpstr>8. Proposed Methodologies</vt:lpstr>
      <vt:lpstr>PowerPoint Presentation</vt:lpstr>
      <vt:lpstr>PowerPoint Presentation</vt:lpstr>
      <vt:lpstr>PowerPoint Presentation</vt:lpstr>
      <vt:lpstr>PowerPoint Presentation</vt:lpstr>
      <vt:lpstr>PCR Plot (No. of components vs Mean Squared Error of Prediction)</vt:lpstr>
      <vt:lpstr>PowerPoint Presentation</vt:lpstr>
      <vt:lpstr>PowerPoint Presentation</vt:lpstr>
      <vt:lpstr>9. Evaluation</vt:lpstr>
      <vt:lpstr>10.Computation and Results</vt:lpstr>
      <vt:lpstr>11.Conclusion</vt:lpstr>
      <vt:lpstr>PowerPoint Presentation</vt:lpstr>
      <vt:lpstr>12. Recommendations &amp; Future Work</vt:lpstr>
      <vt:lpstr>13.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2018-11-09T04:30:10Z</dcterms:modified>
</cp:coreProperties>
</file>